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8288000" cy="10287000"/>
  <p:notesSz cx="6858000" cy="9144000"/>
  <p:embeddedFontLst>
    <p:embeddedFont>
      <p:font typeface="Aileron Regular" pitchFamily="2" charset="77"/>
      <p:regular r:id="rId34"/>
      <p:bold r:id="rId35"/>
      <p:italic r:id="rId36"/>
      <p:boldItalic r:id="rId37"/>
    </p:embeddedFont>
    <p:embeddedFont>
      <p:font typeface="Anonymous Pro" panose="02060609030202000504" pitchFamily="49" charset="0"/>
      <p:regular r:id="rId38"/>
      <p:bold r:id="rId39"/>
      <p:italic r:id="rId40"/>
      <p:boldItalic r:id="rId41"/>
    </p:embeddedFont>
    <p:embeddedFont>
      <p:font typeface="Bebas Neue" pitchFamily="2" charset="77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iraCode-Regular" panose="020B0809050000020004" pitchFamily="49" charset="0"/>
      <p:regular r:id="rId48"/>
    </p:embeddedFont>
    <p:embeddedFont>
      <p:font typeface="Gidole" panose="02000503000000000000" pitchFamily="2" charset="0"/>
      <p:regular r:id="rId49"/>
    </p:embeddedFont>
    <p:embeddedFont>
      <p:font typeface="Glacial Indifference" pitchFamily="2" charset="0"/>
      <p:regular r:id="rId50"/>
      <p:bold r:id="rId51"/>
      <p:italic r:id="rId52"/>
    </p:embeddedFont>
    <p:embeddedFont>
      <p:font typeface="HK Grotesk Bold" pitchFamily="2" charset="77"/>
      <p:regular r:id="rId53"/>
      <p:bold r:id="rId54"/>
      <p:italic r:id="rId55"/>
      <p:boldItalic r:id="rId56"/>
    </p:embeddedFont>
    <p:embeddedFont>
      <p:font typeface="HK Grotesk Light" pitchFamily="2" charset="77"/>
      <p:regular r:id="rId57"/>
      <p:bold r:id="rId58"/>
      <p:italic r:id="rId59"/>
      <p:boldItalic r:id="rId60"/>
    </p:embeddedFont>
    <p:embeddedFont>
      <p:font typeface="Knewave" panose="02000806000000020004" pitchFamily="2" charset="77"/>
      <p:regular r:id="rId61"/>
    </p:embeddedFont>
    <p:embeddedFont>
      <p:font typeface="League Gothic" pitchFamily="2" charset="77"/>
      <p:regular r:id="rId62"/>
      <p:italic r:id="rId63"/>
    </p:embeddedFont>
    <p:embeddedFont>
      <p:font typeface="League Spartan" pitchFamily="2" charset="77"/>
      <p:regular r:id="rId64"/>
      <p:bold r:id="rId65"/>
    </p:embeddedFont>
    <p:embeddedFont>
      <p:font typeface="Montserrat Classic" pitchFamily="2" charset="77"/>
      <p:regular r:id="rId66"/>
      <p:bold r:id="rId67"/>
    </p:embeddedFont>
    <p:embeddedFont>
      <p:font typeface="Montserrat Light" pitchFamily="2" charset="77"/>
      <p:regular r:id="rId68"/>
      <p:bold r:id="rId69"/>
      <p:italic r:id="rId70"/>
      <p:boldItalic r:id="rId71"/>
    </p:embeddedFont>
    <p:embeddedFont>
      <p:font typeface="Oswald" pitchFamily="2" charset="77"/>
      <p:regular r:id="rId72"/>
      <p:bold r:id="rId73"/>
    </p:embeddedFont>
    <p:embeddedFont>
      <p:font typeface="Peace Sans" panose="02000505040000020004" pitchFamily="2" charset="77"/>
      <p:regular r:id="rId74"/>
    </p:embeddedFont>
    <p:embeddedFont>
      <p:font typeface="Quicksand" pitchFamily="2" charset="77"/>
      <p:regular r:id="rId75"/>
      <p:bold r:id="rId76"/>
      <p:italic r:id="rId77"/>
      <p:boldItalic r:id="rId78"/>
    </p:embeddedFont>
    <p:embeddedFont>
      <p:font typeface="Raleway" panose="020B0503030101060003" pitchFamily="34" charset="77"/>
      <p:regular r:id="rId79"/>
      <p:bold r:id="rId80"/>
    </p:embeddedFont>
    <p:embeddedFont>
      <p:font typeface="Roboto" pitchFamily="2" charset="0"/>
      <p:regular r:id="rId81"/>
      <p:bold r:id="rId82"/>
      <p:italic r:id="rId83"/>
      <p:boldItalic r:id="rId84"/>
    </p:embeddedFont>
    <p:embeddedFont>
      <p:font typeface="Rosario" panose="02000503040000020003" pitchFamily="2" charset="77"/>
      <p:regular r:id="rId85"/>
      <p:bold r:id="rId86"/>
      <p:italic r:id="rId87"/>
      <p:boldItalic r:id="rId88"/>
    </p:embeddedFont>
    <p:embeddedFont>
      <p:font typeface="Sanchez" panose="02000000000000000000" pitchFamily="2" charset="77"/>
      <p:regular r:id="rId89"/>
      <p:italic r:id="rId90"/>
    </p:embeddedFont>
    <p:embeddedFont>
      <p:font typeface="Source Serif Pro" panose="02040603050405020204" pitchFamily="18" charset="77"/>
      <p:regular r:id="rId91"/>
      <p:bold r:id="rId92"/>
    </p:embeddedFont>
    <p:embeddedFont>
      <p:font typeface="VT323" pitchFamily="49" charset="77"/>
      <p:regular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6" autoAdjust="0"/>
    <p:restoredTop sz="94620" autoAdjust="0"/>
  </p:normalViewPr>
  <p:slideViewPr>
    <p:cSldViewPr>
      <p:cViewPr varScale="1">
        <p:scale>
          <a:sx n="105" d="100"/>
          <a:sy n="105" d="100"/>
        </p:scale>
        <p:origin x="66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schemas.openxmlformats.org/officeDocument/2006/relationships/font" Target="fonts/font35.fntdata"/><Relationship Id="rId84" Type="http://schemas.openxmlformats.org/officeDocument/2006/relationships/font" Target="fonts/font51.fntdata"/><Relationship Id="rId89" Type="http://schemas.openxmlformats.org/officeDocument/2006/relationships/font" Target="fonts/font5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74" Type="http://schemas.openxmlformats.org/officeDocument/2006/relationships/font" Target="fonts/font41.fntdata"/><Relationship Id="rId79" Type="http://schemas.openxmlformats.org/officeDocument/2006/relationships/font" Target="fonts/font46.fntdata"/><Relationship Id="rId5" Type="http://schemas.openxmlformats.org/officeDocument/2006/relationships/slide" Target="slides/slide4.xml"/><Relationship Id="rId90" Type="http://schemas.openxmlformats.org/officeDocument/2006/relationships/font" Target="fonts/font57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64" Type="http://schemas.openxmlformats.org/officeDocument/2006/relationships/font" Target="fonts/font31.fntdata"/><Relationship Id="rId69" Type="http://schemas.openxmlformats.org/officeDocument/2006/relationships/font" Target="fonts/font36.fntdata"/><Relationship Id="rId80" Type="http://schemas.openxmlformats.org/officeDocument/2006/relationships/font" Target="fonts/font47.fntdata"/><Relationship Id="rId85" Type="http://schemas.openxmlformats.org/officeDocument/2006/relationships/font" Target="fonts/font5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font" Target="fonts/font34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70" Type="http://schemas.openxmlformats.org/officeDocument/2006/relationships/font" Target="fonts/font37.fntdata"/><Relationship Id="rId75" Type="http://schemas.openxmlformats.org/officeDocument/2006/relationships/font" Target="fonts/font42.fntdata"/><Relationship Id="rId83" Type="http://schemas.openxmlformats.org/officeDocument/2006/relationships/font" Target="fonts/font50.fntdata"/><Relationship Id="rId88" Type="http://schemas.openxmlformats.org/officeDocument/2006/relationships/font" Target="fonts/font55.fntdata"/><Relationship Id="rId91" Type="http://schemas.openxmlformats.org/officeDocument/2006/relationships/font" Target="fonts/font58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73" Type="http://schemas.openxmlformats.org/officeDocument/2006/relationships/font" Target="fonts/font40.fntdata"/><Relationship Id="rId78" Type="http://schemas.openxmlformats.org/officeDocument/2006/relationships/font" Target="fonts/font45.fntdata"/><Relationship Id="rId81" Type="http://schemas.openxmlformats.org/officeDocument/2006/relationships/font" Target="fonts/font48.fntdata"/><Relationship Id="rId86" Type="http://schemas.openxmlformats.org/officeDocument/2006/relationships/font" Target="fonts/font53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6" Type="http://schemas.openxmlformats.org/officeDocument/2006/relationships/font" Target="fonts/font4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8.fntdata"/><Relationship Id="rId92" Type="http://schemas.openxmlformats.org/officeDocument/2006/relationships/font" Target="fonts/font5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66" Type="http://schemas.openxmlformats.org/officeDocument/2006/relationships/font" Target="fonts/font33.fntdata"/><Relationship Id="rId87" Type="http://schemas.openxmlformats.org/officeDocument/2006/relationships/font" Target="fonts/font54.fntdata"/><Relationship Id="rId61" Type="http://schemas.openxmlformats.org/officeDocument/2006/relationships/font" Target="fonts/font28.fntdata"/><Relationship Id="rId82" Type="http://schemas.openxmlformats.org/officeDocument/2006/relationships/font" Target="fonts/font4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56" Type="http://schemas.openxmlformats.org/officeDocument/2006/relationships/font" Target="fonts/font23.fntdata"/><Relationship Id="rId77" Type="http://schemas.openxmlformats.org/officeDocument/2006/relationships/font" Target="fonts/font44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72" Type="http://schemas.openxmlformats.org/officeDocument/2006/relationships/font" Target="fonts/font39.fntdata"/><Relationship Id="rId93" Type="http://schemas.openxmlformats.org/officeDocument/2006/relationships/font" Target="fonts/font6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773023" y="-370024"/>
            <a:ext cx="7815876" cy="11385121"/>
          </a:xfrm>
          <a:prstGeom prst="rect">
            <a:avLst/>
          </a:prstGeom>
          <a:solidFill>
            <a:srgbClr val="273755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28305" r="28305"/>
          <a:stretch>
            <a:fillRect/>
          </a:stretch>
        </p:blipFill>
        <p:spPr>
          <a:xfrm>
            <a:off x="11773023" y="-370024"/>
            <a:ext cx="7318206" cy="1123741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923393" y="5021977"/>
            <a:ext cx="12696416" cy="5993120"/>
            <a:chOff x="0" y="0"/>
            <a:chExt cx="16928555" cy="7990827"/>
          </a:xfrm>
        </p:grpSpPr>
        <p:sp>
          <p:nvSpPr>
            <p:cNvPr id="5" name="AutoShape 5"/>
            <p:cNvSpPr/>
            <p:nvPr/>
          </p:nvSpPr>
          <p:spPr>
            <a:xfrm>
              <a:off x="0" y="4983965"/>
              <a:ext cx="16928555" cy="3006862"/>
            </a:xfrm>
            <a:prstGeom prst="rect">
              <a:avLst/>
            </a:prstGeom>
            <a:solidFill>
              <a:srgbClr val="20212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602791" y="1468279"/>
              <a:ext cx="12733951" cy="2799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20"/>
                </a:lnSpc>
              </a:pPr>
              <a:r>
                <a:rPr lang="en-US" sz="8000" b="1" spc="336">
                  <a:solidFill>
                    <a:srgbClr val="20212A"/>
                  </a:solidFill>
                  <a:latin typeface="Montserrat Classic"/>
                </a:rPr>
                <a:t>ANIMAL CLASSIFICATION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602791" y="5692881"/>
              <a:ext cx="9280330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i="1">
                  <a:solidFill>
                    <a:srgbClr val="F9FCFF"/>
                  </a:solidFill>
                  <a:latin typeface="Source Serif Pro"/>
                </a:rPr>
                <a:t>Tugas Besar Machine Learning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02791" y="-76200"/>
              <a:ext cx="10321730" cy="92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b="1">
                  <a:solidFill>
                    <a:srgbClr val="20212A"/>
                  </a:solidFill>
                  <a:latin typeface="Source Serif Pro"/>
                </a:rPr>
                <a:t>K</a:t>
              </a:r>
              <a:r>
                <a:rPr lang="en-US" sz="4200" b="1" i="0">
                  <a:solidFill>
                    <a:srgbClr val="20212A"/>
                  </a:solidFill>
                  <a:latin typeface="Source Serif Pro"/>
                </a:rPr>
                <a:t>ELOMPOK - 4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1524"/>
            <a:ext cx="6910953" cy="1866559"/>
            <a:chOff x="0" y="-85725"/>
            <a:chExt cx="9214604" cy="2488745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9214604" cy="1871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40"/>
                </a:lnSpc>
              </a:pPr>
              <a:r>
                <a:rPr lang="en-US" sz="8000" b="1" spc="-87" dirty="0">
                  <a:solidFill>
                    <a:srgbClr val="F9FCFF"/>
                  </a:solidFill>
                  <a:latin typeface="League Spartan"/>
                </a:rPr>
                <a:t>Source code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179900"/>
              <a:ext cx="1324627" cy="223120"/>
            </a:xfrm>
            <a:prstGeom prst="rect">
              <a:avLst/>
            </a:prstGeom>
            <a:solidFill>
              <a:srgbClr val="FCEA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8018210"/>
            <a:ext cx="5404107" cy="1240090"/>
            <a:chOff x="0" y="0"/>
            <a:chExt cx="7205476" cy="165345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46091" y="0"/>
              <a:ext cx="1653453" cy="1653453"/>
            </a:xfrm>
            <a:prstGeom prst="rect">
              <a:avLst/>
            </a:prstGeom>
          </p:spPr>
        </p:pic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6874"/>
              <a:ext cx="1639705" cy="1639705"/>
              <a:chOff x="13411200" y="2743200"/>
              <a:chExt cx="21945600" cy="219456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3393617" y="2201258"/>
                <a:ext cx="21980767" cy="23029484"/>
              </a:xfrm>
              <a:custGeom>
                <a:avLst/>
                <a:gdLst/>
                <a:ahLst/>
                <a:cxnLst/>
                <a:rect l="l" t="t" r="r" b="b"/>
                <a:pathLst>
                  <a:path w="21980767" h="23029484">
                    <a:moveTo>
                      <a:pt x="17583" y="11514742"/>
                    </a:moveTo>
                    <a:cubicBezTo>
                      <a:pt x="0" y="15446635"/>
                      <a:pt x="2087548" y="19087402"/>
                      <a:pt x="5489768" y="21058443"/>
                    </a:cubicBezTo>
                    <a:cubicBezTo>
                      <a:pt x="8891989" y="23029484"/>
                      <a:pt x="13088779" y="23029484"/>
                      <a:pt x="16490999" y="21058443"/>
                    </a:cubicBezTo>
                    <a:cubicBezTo>
                      <a:pt x="19893216" y="19087402"/>
                      <a:pt x="21980766" y="15446635"/>
                      <a:pt x="21963183" y="11514742"/>
                    </a:cubicBezTo>
                    <a:cubicBezTo>
                      <a:pt x="21980766" y="7582848"/>
                      <a:pt x="19893216" y="3942081"/>
                      <a:pt x="16490999" y="1971041"/>
                    </a:cubicBezTo>
                    <a:cubicBezTo>
                      <a:pt x="13088779" y="0"/>
                      <a:pt x="8891989" y="0"/>
                      <a:pt x="5489768" y="1971041"/>
                    </a:cubicBezTo>
                    <a:cubicBezTo>
                      <a:pt x="2087548" y="3942081"/>
                      <a:pt x="0" y="7582848"/>
                      <a:pt x="17583" y="11514742"/>
                    </a:cubicBezTo>
                    <a:close/>
                  </a:path>
                </a:pathLst>
              </a:custGeom>
              <a:solidFill>
                <a:srgbClr val="FCEA00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3705931" y="6874"/>
              <a:ext cx="1639705" cy="1639705"/>
              <a:chOff x="0" y="0"/>
              <a:chExt cx="1708150" cy="17081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CEA00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552023" y="0"/>
              <a:ext cx="1653453" cy="1653453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620000" y="2799841"/>
            <a:ext cx="10826493" cy="5002835"/>
            <a:chOff x="0" y="-47625"/>
            <a:chExt cx="14435324" cy="667044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920623"/>
              <a:ext cx="14435324" cy="952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50"/>
                </a:lnSpc>
              </a:pPr>
              <a:r>
                <a:rPr lang="en-US" sz="4500" b="1" spc="-44">
                  <a:solidFill>
                    <a:srgbClr val="F9FCFF"/>
                  </a:solidFill>
                  <a:latin typeface="League Spartan"/>
                </a:rPr>
                <a:t>Github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26049"/>
              <a:ext cx="14435324" cy="696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43"/>
                </a:lnSpc>
              </a:pPr>
              <a:r>
                <a:rPr lang="en-US" sz="2400" i="0" dirty="0">
                  <a:solidFill>
                    <a:srgbClr val="5CE1E6"/>
                  </a:solidFill>
                  <a:latin typeface="Roboto"/>
                </a:rPr>
                <a:t>https://</a:t>
              </a:r>
              <a:r>
                <a:rPr lang="en-US" sz="2400" i="0" dirty="0" err="1">
                  <a:solidFill>
                    <a:srgbClr val="5CE1E6"/>
                  </a:solidFill>
                  <a:latin typeface="Roboto"/>
                </a:rPr>
                <a:t>github.com</a:t>
              </a:r>
              <a:r>
                <a:rPr lang="en-US" sz="2400" i="0" dirty="0">
                  <a:solidFill>
                    <a:srgbClr val="5CE1E6"/>
                  </a:solidFill>
                  <a:latin typeface="Roboto"/>
                </a:rPr>
                <a:t>/min4tozaki/</a:t>
              </a:r>
              <a:r>
                <a:rPr lang="en-US" sz="2400" i="0" dirty="0" err="1">
                  <a:solidFill>
                    <a:srgbClr val="5CE1E6"/>
                  </a:solidFill>
                  <a:latin typeface="Roboto"/>
                </a:rPr>
                <a:t>tubes_ml</a:t>
              </a:r>
              <a:endParaRPr lang="en-US" sz="2400" i="0" dirty="0">
                <a:solidFill>
                  <a:srgbClr val="5CE1E6"/>
                </a:solidFill>
                <a:latin typeface="Robo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334899"/>
              <a:ext cx="14435324" cy="952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50"/>
                </a:lnSpc>
              </a:pPr>
              <a:r>
                <a:rPr lang="en-US" sz="4500" b="1" spc="-44" dirty="0">
                  <a:solidFill>
                    <a:srgbClr val="F9FCFF"/>
                  </a:solidFill>
                  <a:latin typeface="League Spartan"/>
                </a:rPr>
                <a:t>Google </a:t>
              </a:r>
              <a:r>
                <a:rPr lang="en-US" sz="4500" b="1" spc="-44" dirty="0" err="1">
                  <a:solidFill>
                    <a:srgbClr val="F9FCFF"/>
                  </a:solidFill>
                  <a:latin typeface="League Spartan"/>
                </a:rPr>
                <a:t>Colab</a:t>
              </a:r>
              <a:endParaRPr lang="en-US" sz="4500" b="1" spc="-44" dirty="0">
                <a:solidFill>
                  <a:srgbClr val="F9FCFF"/>
                </a:solidFill>
                <a:latin typeface="League Spartan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340325"/>
              <a:ext cx="14435324" cy="696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43"/>
                </a:lnSpc>
              </a:pPr>
              <a:r>
                <a:rPr lang="en-US" sz="2400" i="0" dirty="0">
                  <a:solidFill>
                    <a:srgbClr val="5CE1E6"/>
                  </a:solidFill>
                  <a:latin typeface="Roboto"/>
                </a:rPr>
                <a:t>https://min4tozaki.me/tubes-ml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4435324" cy="952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50"/>
                </a:lnSpc>
              </a:pPr>
              <a:r>
                <a:rPr lang="en-US" sz="4500" b="1" spc="-44">
                  <a:solidFill>
                    <a:srgbClr val="F9FCFF"/>
                  </a:solidFill>
                  <a:latin typeface="League Spartan"/>
                </a:rPr>
                <a:t>Kaggle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7802"/>
              <a:ext cx="14435324" cy="679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43"/>
                </a:lnSpc>
              </a:pPr>
              <a:r>
                <a:rPr lang="en-US" sz="2400" i="0" dirty="0">
                  <a:solidFill>
                    <a:srgbClr val="5CE1E6"/>
                  </a:solidFill>
                  <a:latin typeface="Roboto"/>
                </a:rPr>
                <a:t>https://</a:t>
              </a:r>
              <a:r>
                <a:rPr lang="en-US" sz="2400" i="0" dirty="0" err="1">
                  <a:solidFill>
                    <a:srgbClr val="5CE1E6"/>
                  </a:solidFill>
                  <a:latin typeface="Roboto"/>
                </a:rPr>
                <a:t>www.kaggle.com</a:t>
              </a:r>
              <a:r>
                <a:rPr lang="en-US" sz="2400" i="0" dirty="0">
                  <a:solidFill>
                    <a:srgbClr val="5CE1E6"/>
                  </a:solidFill>
                  <a:latin typeface="Roboto"/>
                </a:rPr>
                <a:t>/min4tozaki/animal-classification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85447" y="1027281"/>
            <a:ext cx="6910953" cy="1403832"/>
            <a:chOff x="0" y="-85725"/>
            <a:chExt cx="9214604" cy="1871776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9214604" cy="1871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40"/>
                </a:lnSpc>
              </a:pPr>
              <a:r>
                <a:rPr lang="en-US" sz="8000" b="1" spc="-87" dirty="0">
                  <a:solidFill>
                    <a:srgbClr val="F9FCFF"/>
                  </a:solidFill>
                  <a:latin typeface="League Spartan"/>
                </a:rPr>
                <a:t>Dataset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5933675" y="738603"/>
              <a:ext cx="1324627" cy="223120"/>
            </a:xfrm>
            <a:prstGeom prst="rect">
              <a:avLst/>
            </a:prstGeom>
            <a:solidFill>
              <a:srgbClr val="00B0F0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12259656" y="3963282"/>
            <a:ext cx="8724777" cy="2002090"/>
            <a:chOff x="0" y="0"/>
            <a:chExt cx="7205476" cy="165345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846091" y="0"/>
              <a:ext cx="1653453" cy="1653453"/>
            </a:xfrm>
            <a:prstGeom prst="rect">
              <a:avLst/>
            </a:prstGeom>
          </p:spPr>
        </p:pic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6874"/>
              <a:ext cx="1639705" cy="1639705"/>
              <a:chOff x="13411200" y="2743200"/>
              <a:chExt cx="21945600" cy="219456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3393617" y="2201258"/>
                <a:ext cx="21980767" cy="23029484"/>
              </a:xfrm>
              <a:custGeom>
                <a:avLst/>
                <a:gdLst/>
                <a:ahLst/>
                <a:cxnLst/>
                <a:rect l="l" t="t" r="r" b="b"/>
                <a:pathLst>
                  <a:path w="21980767" h="23029484">
                    <a:moveTo>
                      <a:pt x="17583" y="11514742"/>
                    </a:moveTo>
                    <a:cubicBezTo>
                      <a:pt x="0" y="15446635"/>
                      <a:pt x="2087548" y="19087402"/>
                      <a:pt x="5489768" y="21058443"/>
                    </a:cubicBezTo>
                    <a:cubicBezTo>
                      <a:pt x="8891989" y="23029484"/>
                      <a:pt x="13088779" y="23029484"/>
                      <a:pt x="16490999" y="21058443"/>
                    </a:cubicBezTo>
                    <a:cubicBezTo>
                      <a:pt x="19893216" y="19087402"/>
                      <a:pt x="21980766" y="15446635"/>
                      <a:pt x="21963183" y="11514742"/>
                    </a:cubicBezTo>
                    <a:cubicBezTo>
                      <a:pt x="21980766" y="7582848"/>
                      <a:pt x="19893216" y="3942081"/>
                      <a:pt x="16490999" y="1971041"/>
                    </a:cubicBezTo>
                    <a:cubicBezTo>
                      <a:pt x="13088779" y="0"/>
                      <a:pt x="8891989" y="0"/>
                      <a:pt x="5489768" y="1971041"/>
                    </a:cubicBezTo>
                    <a:cubicBezTo>
                      <a:pt x="2087548" y="3942081"/>
                      <a:pt x="0" y="7582848"/>
                      <a:pt x="17583" y="11514742"/>
                    </a:cubicBezTo>
                    <a:close/>
                  </a:path>
                </a:pathLst>
              </a:custGeom>
              <a:solidFill>
                <a:srgbClr val="00B0F0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3705931" y="6874"/>
              <a:ext cx="1639705" cy="1639705"/>
              <a:chOff x="0" y="0"/>
              <a:chExt cx="1708150" cy="17081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00B0F0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552023" y="0"/>
              <a:ext cx="1653453" cy="1653453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028700" y="3634358"/>
            <a:ext cx="10826493" cy="1263825"/>
            <a:chOff x="0" y="-47625"/>
            <a:chExt cx="14435324" cy="1685099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47625"/>
              <a:ext cx="14435324" cy="952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50"/>
                </a:lnSpc>
              </a:pPr>
              <a:r>
                <a:rPr lang="en-US" sz="4500" b="1" spc="-44" dirty="0">
                  <a:solidFill>
                    <a:srgbClr val="F9FCFF"/>
                  </a:solidFill>
                  <a:latin typeface="League Spartan"/>
                </a:rPr>
                <a:t>Kaggle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7801"/>
              <a:ext cx="14435324" cy="679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543"/>
                </a:lnSpc>
              </a:pPr>
              <a:r>
                <a:rPr lang="en-US" sz="2400" dirty="0">
                  <a:solidFill>
                    <a:srgbClr val="FFFF00"/>
                  </a:solidFill>
                  <a:latin typeface="Roboto"/>
                </a:rPr>
                <a:t>https://</a:t>
              </a:r>
              <a:r>
                <a:rPr lang="en-US" sz="2400" dirty="0" err="1">
                  <a:solidFill>
                    <a:srgbClr val="FFFF00"/>
                  </a:solidFill>
                  <a:latin typeface="Roboto"/>
                </a:rPr>
                <a:t>www.kaggle.com</a:t>
              </a:r>
              <a:r>
                <a:rPr lang="en-US" sz="2400" dirty="0">
                  <a:solidFill>
                    <a:srgbClr val="FFFF00"/>
                  </a:solidFill>
                  <a:latin typeface="Roboto"/>
                </a:rPr>
                <a:t>/alessiocorrado99/animals10</a:t>
              </a:r>
              <a:endParaRPr lang="en-US" sz="2400" i="0" dirty="0">
                <a:solidFill>
                  <a:srgbClr val="FFFF00"/>
                </a:solidFill>
                <a:latin typeface="Roboto"/>
              </a:endParaRPr>
            </a:p>
          </p:txBody>
        </p:sp>
      </p:grpSp>
      <p:sp>
        <p:nvSpPr>
          <p:cNvPr id="22" name="Freeform 8">
            <a:extLst>
              <a:ext uri="{FF2B5EF4-FFF2-40B4-BE49-F238E27FC236}">
                <a16:creationId xmlns:a16="http://schemas.microsoft.com/office/drawing/2014/main" id="{828A9BBD-BD14-A643-B553-29751823FDF2}"/>
              </a:ext>
            </a:extLst>
          </p:cNvPr>
          <p:cNvSpPr/>
          <p:nvPr/>
        </p:nvSpPr>
        <p:spPr>
          <a:xfrm rot="5400000">
            <a:off x="-2032786" y="5996888"/>
            <a:ext cx="7116442" cy="7455970"/>
          </a:xfrm>
          <a:custGeom>
            <a:avLst/>
            <a:gdLst/>
            <a:ahLst/>
            <a:cxnLst/>
            <a:rect l="l" t="t" r="r" b="b"/>
            <a:pathLst>
              <a:path w="21980767" h="23029484">
                <a:moveTo>
                  <a:pt x="17583" y="11514742"/>
                </a:moveTo>
                <a:cubicBezTo>
                  <a:pt x="0" y="15446635"/>
                  <a:pt x="2087548" y="19087402"/>
                  <a:pt x="5489768" y="21058443"/>
                </a:cubicBezTo>
                <a:cubicBezTo>
                  <a:pt x="8891989" y="23029484"/>
                  <a:pt x="13088779" y="23029484"/>
                  <a:pt x="16490999" y="21058443"/>
                </a:cubicBezTo>
                <a:cubicBezTo>
                  <a:pt x="19893216" y="19087402"/>
                  <a:pt x="21980766" y="15446635"/>
                  <a:pt x="21963183" y="11514742"/>
                </a:cubicBezTo>
                <a:cubicBezTo>
                  <a:pt x="21980766" y="7582848"/>
                  <a:pt x="19893216" y="3942081"/>
                  <a:pt x="16490999" y="1971041"/>
                </a:cubicBezTo>
                <a:cubicBezTo>
                  <a:pt x="13088779" y="0"/>
                  <a:pt x="8891989" y="0"/>
                  <a:pt x="5489768" y="1971041"/>
                </a:cubicBezTo>
                <a:cubicBezTo>
                  <a:pt x="2087548" y="3942081"/>
                  <a:pt x="0" y="7582848"/>
                  <a:pt x="17583" y="11514742"/>
                </a:cubicBezTo>
                <a:close/>
              </a:path>
            </a:pathLst>
          </a:custGeom>
          <a:solidFill>
            <a:srgbClr val="00B0F0"/>
          </a:solidFill>
        </p:spPr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DBEF0B65-E37B-3849-863B-713BA8DA528E}"/>
              </a:ext>
            </a:extLst>
          </p:cNvPr>
          <p:cNvSpPr/>
          <p:nvPr/>
        </p:nvSpPr>
        <p:spPr>
          <a:xfrm rot="5400000">
            <a:off x="3323894" y="8293938"/>
            <a:ext cx="4872912" cy="5105400"/>
          </a:xfrm>
          <a:custGeom>
            <a:avLst/>
            <a:gdLst/>
            <a:ahLst/>
            <a:cxnLst/>
            <a:rect l="l" t="t" r="r" b="b"/>
            <a:pathLst>
              <a:path w="21980767" h="23029484">
                <a:moveTo>
                  <a:pt x="17583" y="11514742"/>
                </a:moveTo>
                <a:cubicBezTo>
                  <a:pt x="0" y="15446635"/>
                  <a:pt x="2087548" y="19087402"/>
                  <a:pt x="5489768" y="21058443"/>
                </a:cubicBezTo>
                <a:cubicBezTo>
                  <a:pt x="8891989" y="23029484"/>
                  <a:pt x="13088779" y="23029484"/>
                  <a:pt x="16490999" y="21058443"/>
                </a:cubicBezTo>
                <a:cubicBezTo>
                  <a:pt x="19893216" y="19087402"/>
                  <a:pt x="21980766" y="15446635"/>
                  <a:pt x="21963183" y="11514742"/>
                </a:cubicBezTo>
                <a:cubicBezTo>
                  <a:pt x="21980766" y="7582848"/>
                  <a:pt x="19893216" y="3942081"/>
                  <a:pt x="16490999" y="1971041"/>
                </a:cubicBezTo>
                <a:cubicBezTo>
                  <a:pt x="13088779" y="0"/>
                  <a:pt x="8891989" y="0"/>
                  <a:pt x="5489768" y="1971041"/>
                </a:cubicBezTo>
                <a:cubicBezTo>
                  <a:pt x="2087548" y="3942081"/>
                  <a:pt x="0" y="7582848"/>
                  <a:pt x="17583" y="11514742"/>
                </a:cubicBezTo>
                <a:close/>
              </a:path>
            </a:pathLst>
          </a:custGeom>
          <a:solidFill>
            <a:srgbClr val="00B0F0"/>
          </a:solidFill>
        </p:spPr>
      </p:sp>
      <p:sp>
        <p:nvSpPr>
          <p:cNvPr id="24" name="AutoShape 4">
            <a:extLst>
              <a:ext uri="{FF2B5EF4-FFF2-40B4-BE49-F238E27FC236}">
                <a16:creationId xmlns:a16="http://schemas.microsoft.com/office/drawing/2014/main" id="{FB015A6C-CE38-9F44-8441-DFB1C41A6059}"/>
              </a:ext>
            </a:extLst>
          </p:cNvPr>
          <p:cNvSpPr/>
          <p:nvPr/>
        </p:nvSpPr>
        <p:spPr>
          <a:xfrm>
            <a:off x="1028700" y="1649309"/>
            <a:ext cx="993470" cy="167340"/>
          </a:xfrm>
          <a:prstGeom prst="rect">
            <a:avLst/>
          </a:prstGeom>
          <a:solidFill>
            <a:srgbClr val="00B0F0"/>
          </a:solidFill>
        </p:spPr>
      </p:sp>
    </p:spTree>
    <p:extLst>
      <p:ext uri="{BB962C8B-B14F-4D97-AF65-F5344CB8AC3E}">
        <p14:creationId xmlns:p14="http://schemas.microsoft.com/office/powerpoint/2010/main" val="1740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5694" y="3457825"/>
            <a:ext cx="4323790" cy="7395959"/>
            <a:chOff x="0" y="0"/>
            <a:chExt cx="5331715" cy="91200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1715" cy="9120042"/>
            </a:xfrm>
            <a:custGeom>
              <a:avLst/>
              <a:gdLst/>
              <a:ahLst/>
              <a:cxnLst/>
              <a:rect l="l" t="t" r="r" b="b"/>
              <a:pathLst>
                <a:path w="5331715" h="9120042">
                  <a:moveTo>
                    <a:pt x="0" y="0"/>
                  </a:moveTo>
                  <a:lnTo>
                    <a:pt x="0" y="9120042"/>
                  </a:lnTo>
                  <a:lnTo>
                    <a:pt x="5331715" y="9120042"/>
                  </a:lnTo>
                  <a:lnTo>
                    <a:pt x="5331715" y="0"/>
                  </a:lnTo>
                  <a:lnTo>
                    <a:pt x="0" y="0"/>
                  </a:lnTo>
                  <a:close/>
                  <a:moveTo>
                    <a:pt x="5270755" y="9059082"/>
                  </a:moveTo>
                  <a:lnTo>
                    <a:pt x="59690" y="9059082"/>
                  </a:lnTo>
                  <a:lnTo>
                    <a:pt x="59690" y="59690"/>
                  </a:lnTo>
                  <a:lnTo>
                    <a:pt x="5270755" y="59690"/>
                  </a:lnTo>
                  <a:lnTo>
                    <a:pt x="5270755" y="9059082"/>
                  </a:lnTo>
                  <a:close/>
                </a:path>
              </a:pathLst>
            </a:custGeom>
            <a:solidFill>
              <a:srgbClr val="FFFFFF">
                <a:alpha val="1960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892873" y="3457825"/>
            <a:ext cx="4550503" cy="7225924"/>
            <a:chOff x="0" y="0"/>
            <a:chExt cx="5611277" cy="89103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11277" cy="8910370"/>
            </a:xfrm>
            <a:custGeom>
              <a:avLst/>
              <a:gdLst/>
              <a:ahLst/>
              <a:cxnLst/>
              <a:rect l="l" t="t" r="r" b="b"/>
              <a:pathLst>
                <a:path w="5611277" h="8910370">
                  <a:moveTo>
                    <a:pt x="0" y="0"/>
                  </a:moveTo>
                  <a:lnTo>
                    <a:pt x="0" y="8910370"/>
                  </a:lnTo>
                  <a:lnTo>
                    <a:pt x="5611277" y="8910370"/>
                  </a:lnTo>
                  <a:lnTo>
                    <a:pt x="5611277" y="0"/>
                  </a:lnTo>
                  <a:lnTo>
                    <a:pt x="0" y="0"/>
                  </a:lnTo>
                  <a:close/>
                  <a:moveTo>
                    <a:pt x="5550317" y="8849410"/>
                  </a:moveTo>
                  <a:lnTo>
                    <a:pt x="59690" y="8849410"/>
                  </a:lnTo>
                  <a:lnTo>
                    <a:pt x="59690" y="59690"/>
                  </a:lnTo>
                  <a:lnTo>
                    <a:pt x="5550317" y="59690"/>
                  </a:lnTo>
                  <a:lnTo>
                    <a:pt x="5550317" y="8849410"/>
                  </a:lnTo>
                  <a:close/>
                </a:path>
              </a:pathLst>
            </a:custGeom>
            <a:solidFill>
              <a:srgbClr val="FFFFFF">
                <a:alpha val="1960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83714" y="3457825"/>
            <a:ext cx="4578842" cy="7254263"/>
            <a:chOff x="0" y="0"/>
            <a:chExt cx="5646222" cy="89453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46222" cy="8945315"/>
            </a:xfrm>
            <a:custGeom>
              <a:avLst/>
              <a:gdLst/>
              <a:ahLst/>
              <a:cxnLst/>
              <a:rect l="l" t="t" r="r" b="b"/>
              <a:pathLst>
                <a:path w="5646222" h="8945315">
                  <a:moveTo>
                    <a:pt x="0" y="0"/>
                  </a:moveTo>
                  <a:lnTo>
                    <a:pt x="0" y="8945315"/>
                  </a:lnTo>
                  <a:lnTo>
                    <a:pt x="5646222" y="8945315"/>
                  </a:lnTo>
                  <a:lnTo>
                    <a:pt x="5646222" y="0"/>
                  </a:lnTo>
                  <a:lnTo>
                    <a:pt x="0" y="0"/>
                  </a:lnTo>
                  <a:close/>
                  <a:moveTo>
                    <a:pt x="5585262" y="8884355"/>
                  </a:moveTo>
                  <a:lnTo>
                    <a:pt x="59690" y="8884355"/>
                  </a:lnTo>
                  <a:lnTo>
                    <a:pt x="59690" y="59690"/>
                  </a:lnTo>
                  <a:lnTo>
                    <a:pt x="5585262" y="59690"/>
                  </a:lnTo>
                  <a:lnTo>
                    <a:pt x="5585262" y="8884355"/>
                  </a:lnTo>
                  <a:close/>
                </a:path>
              </a:pathLst>
            </a:custGeom>
            <a:solidFill>
              <a:srgbClr val="FFFFFF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678516" y="3457825"/>
            <a:ext cx="4323790" cy="7254263"/>
            <a:chOff x="0" y="0"/>
            <a:chExt cx="5331715" cy="89453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31715" cy="8945315"/>
            </a:xfrm>
            <a:custGeom>
              <a:avLst/>
              <a:gdLst/>
              <a:ahLst/>
              <a:cxnLst/>
              <a:rect l="l" t="t" r="r" b="b"/>
              <a:pathLst>
                <a:path w="5331715" h="8945315">
                  <a:moveTo>
                    <a:pt x="0" y="0"/>
                  </a:moveTo>
                  <a:lnTo>
                    <a:pt x="0" y="8945315"/>
                  </a:lnTo>
                  <a:lnTo>
                    <a:pt x="5331715" y="8945315"/>
                  </a:lnTo>
                  <a:lnTo>
                    <a:pt x="5331715" y="0"/>
                  </a:lnTo>
                  <a:lnTo>
                    <a:pt x="0" y="0"/>
                  </a:lnTo>
                  <a:close/>
                  <a:moveTo>
                    <a:pt x="5270755" y="8884355"/>
                  </a:moveTo>
                  <a:lnTo>
                    <a:pt x="59690" y="8884355"/>
                  </a:lnTo>
                  <a:lnTo>
                    <a:pt x="59690" y="59690"/>
                  </a:lnTo>
                  <a:lnTo>
                    <a:pt x="5270755" y="59690"/>
                  </a:lnTo>
                  <a:lnTo>
                    <a:pt x="5270755" y="8884355"/>
                  </a:lnTo>
                  <a:close/>
                </a:path>
              </a:pathLst>
            </a:custGeom>
            <a:solidFill>
              <a:srgbClr val="FFFFFF">
                <a:alpha val="19607"/>
              </a:srgbClr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6219" y="6415437"/>
            <a:ext cx="2114027" cy="210249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09022" y="6112473"/>
            <a:ext cx="2462778" cy="289429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542741" y="4109273"/>
            <a:ext cx="3809696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i="0" spc="306">
                <a:solidFill>
                  <a:srgbClr val="FFFFFF"/>
                </a:solidFill>
                <a:latin typeface="Raleway"/>
              </a:rPr>
              <a:t>GOOGLE COLAB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49919" y="4109273"/>
            <a:ext cx="3809696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i="0" spc="306">
                <a:solidFill>
                  <a:srgbClr val="FFFFFF"/>
                </a:solidFill>
                <a:latin typeface="Raleway"/>
              </a:rPr>
              <a:t>KAGGLE KERNEL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35563" y="4109273"/>
            <a:ext cx="3809696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i="0" spc="306">
                <a:solidFill>
                  <a:srgbClr val="FFFFFF"/>
                </a:solidFill>
                <a:latin typeface="Raleway"/>
              </a:rPr>
              <a:t>JUPYTER NOTEBOOK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64732" y="6360664"/>
            <a:ext cx="2165715" cy="221204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90222" y="6112473"/>
            <a:ext cx="1355804" cy="24054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71337" y="1239018"/>
            <a:ext cx="15145325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 b="1" i="0" spc="240">
                <a:solidFill>
                  <a:srgbClr val="FFFFFF"/>
                </a:solidFill>
                <a:latin typeface="Raleway"/>
              </a:rPr>
              <a:t>TOOLS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28384" y="4109273"/>
            <a:ext cx="3809696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b="1" i="0" spc="306">
                <a:solidFill>
                  <a:srgbClr val="FFFFFF"/>
                </a:solidFill>
                <a:latin typeface="Raleway"/>
              </a:rPr>
              <a:t>PYTHON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6598" y="1009650"/>
            <a:ext cx="1623131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9FCFF"/>
                </a:solidFill>
                <a:latin typeface="Roboto"/>
              </a:rPr>
              <a:t>Python Requirements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54142" y="2832535"/>
            <a:ext cx="5669522" cy="2880238"/>
            <a:chOff x="0" y="0"/>
            <a:chExt cx="7559362" cy="3840318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7559362" cy="3840318"/>
            </a:xfrm>
            <a:prstGeom prst="rect">
              <a:avLst/>
            </a:prstGeom>
            <a:solidFill>
              <a:srgbClr val="FFFEE6">
                <a:alpha val="88627"/>
              </a:srgbClr>
            </a:solidFill>
          </p:spPr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827149" y="1630062"/>
              <a:ext cx="1768823" cy="1886745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486984" y="557329"/>
              <a:ext cx="6585394" cy="979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9"/>
                </a:lnSpc>
              </a:pPr>
              <a:r>
                <a:rPr lang="en-US" sz="4774" b="1" spc="334">
                  <a:solidFill>
                    <a:srgbClr val="252827"/>
                  </a:solidFill>
                  <a:latin typeface="Roboto"/>
                </a:rPr>
                <a:t>T</a:t>
              </a:r>
              <a:r>
                <a:rPr lang="en-US" sz="4774" b="1" i="0" spc="334">
                  <a:solidFill>
                    <a:srgbClr val="252827"/>
                  </a:solidFill>
                  <a:latin typeface="Roboto"/>
                </a:rPr>
                <a:t>ENSORFLOW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09239" y="2832535"/>
            <a:ext cx="5669522" cy="2880238"/>
            <a:chOff x="0" y="0"/>
            <a:chExt cx="7559362" cy="3840318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7559362" cy="3840318"/>
            </a:xfrm>
            <a:prstGeom prst="rect">
              <a:avLst/>
            </a:prstGeom>
            <a:solidFill>
              <a:srgbClr val="FFFEE6">
                <a:alpha val="88627"/>
              </a:srgbClr>
            </a:solid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923933" y="1717686"/>
              <a:ext cx="1711496" cy="171149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486984" y="557329"/>
              <a:ext cx="6585394" cy="979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9"/>
                </a:lnSpc>
              </a:pPr>
              <a:r>
                <a:rPr lang="en-US" sz="4774" b="1" spc="334">
                  <a:solidFill>
                    <a:srgbClr val="252827"/>
                  </a:solidFill>
                  <a:latin typeface="Roboto"/>
                </a:rPr>
                <a:t>K</a:t>
              </a:r>
              <a:r>
                <a:rPr lang="en-US" sz="4774" b="1" i="0" spc="334">
                  <a:solidFill>
                    <a:srgbClr val="252827"/>
                  </a:solidFill>
                  <a:latin typeface="Roboto"/>
                </a:rPr>
                <a:t>ERAS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40169" y="2832535"/>
            <a:ext cx="5669522" cy="2880238"/>
            <a:chOff x="0" y="0"/>
            <a:chExt cx="7559362" cy="3840318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7559362" cy="3840318"/>
            </a:xfrm>
            <a:prstGeom prst="rect">
              <a:avLst/>
            </a:prstGeom>
            <a:solidFill>
              <a:srgbClr val="FFFEE6">
                <a:alpha val="88627"/>
              </a:srgbClr>
            </a:solidFill>
          </p:spPr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586540" y="1920159"/>
              <a:ext cx="6485838" cy="1351216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486984" y="557329"/>
              <a:ext cx="6585394" cy="979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9"/>
                </a:lnSpc>
              </a:pPr>
              <a:r>
                <a:rPr lang="en-US" sz="4774" b="1" spc="334">
                  <a:solidFill>
                    <a:srgbClr val="252827"/>
                  </a:solidFill>
                  <a:latin typeface="Roboto"/>
                </a:rPr>
                <a:t>P</a:t>
              </a:r>
              <a:r>
                <a:rPr lang="en-US" sz="4774" b="1" i="0" spc="334">
                  <a:solidFill>
                    <a:srgbClr val="252827"/>
                  </a:solidFill>
                  <a:latin typeface="Roboto"/>
                </a:rPr>
                <a:t>ANDAS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4142" y="5988214"/>
            <a:ext cx="5669522" cy="2880238"/>
            <a:chOff x="0" y="0"/>
            <a:chExt cx="7559362" cy="3840318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7559362" cy="3840318"/>
            </a:xfrm>
            <a:prstGeom prst="rect">
              <a:avLst/>
            </a:prstGeom>
            <a:solidFill>
              <a:srgbClr val="FFFEE6">
                <a:alpha val="88627"/>
              </a:srgbClr>
            </a:solidFill>
          </p:spPr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963934" y="1723085"/>
              <a:ext cx="1631494" cy="1742583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486984" y="557329"/>
              <a:ext cx="6585394" cy="979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9"/>
                </a:lnSpc>
              </a:pPr>
              <a:r>
                <a:rPr lang="en-US" sz="4774" b="1" spc="334">
                  <a:solidFill>
                    <a:srgbClr val="252827"/>
                  </a:solidFill>
                  <a:latin typeface="Roboto"/>
                </a:rPr>
                <a:t>N</a:t>
              </a:r>
              <a:r>
                <a:rPr lang="en-US" sz="4774" b="1" i="0" spc="334">
                  <a:solidFill>
                    <a:srgbClr val="252827"/>
                  </a:solidFill>
                  <a:latin typeface="Roboto"/>
                </a:rPr>
                <a:t>UMPY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09239" y="5988214"/>
            <a:ext cx="5669522" cy="2880238"/>
            <a:chOff x="0" y="0"/>
            <a:chExt cx="7559362" cy="3840318"/>
          </a:xfrm>
        </p:grpSpPr>
        <p:sp>
          <p:nvSpPr>
            <p:cNvPr id="20" name="AutoShape 20"/>
            <p:cNvSpPr/>
            <p:nvPr/>
          </p:nvSpPr>
          <p:spPr>
            <a:xfrm>
              <a:off x="0" y="0"/>
              <a:ext cx="7559362" cy="3840318"/>
            </a:xfrm>
            <a:prstGeom prst="rect">
              <a:avLst/>
            </a:prstGeom>
            <a:solidFill>
              <a:srgbClr val="FFFEE6">
                <a:alpha val="88627"/>
              </a:srgbClr>
            </a:solidFill>
          </p:spPr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838207" y="1723085"/>
              <a:ext cx="1882948" cy="1742583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486984" y="557329"/>
              <a:ext cx="6585394" cy="979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9"/>
                </a:lnSpc>
              </a:pPr>
              <a:r>
                <a:rPr lang="en-US" sz="4774" spc="334">
                  <a:solidFill>
                    <a:srgbClr val="252827"/>
                  </a:solidFill>
                  <a:latin typeface="Roboto"/>
                </a:rPr>
                <a:t>O</a:t>
              </a:r>
              <a:r>
                <a:rPr lang="en-US" sz="4774" i="0" spc="334">
                  <a:solidFill>
                    <a:srgbClr val="252827"/>
                  </a:solidFill>
                  <a:latin typeface="Roboto"/>
                </a:rPr>
                <a:t>PENCV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0169" y="5988214"/>
            <a:ext cx="5669522" cy="2880238"/>
            <a:chOff x="0" y="0"/>
            <a:chExt cx="7559362" cy="3840318"/>
          </a:xfrm>
        </p:grpSpPr>
        <p:sp>
          <p:nvSpPr>
            <p:cNvPr id="24" name="AutoShape 24"/>
            <p:cNvSpPr/>
            <p:nvPr/>
          </p:nvSpPr>
          <p:spPr>
            <a:xfrm>
              <a:off x="0" y="0"/>
              <a:ext cx="7559362" cy="3840318"/>
            </a:xfrm>
            <a:prstGeom prst="rect">
              <a:avLst/>
            </a:prstGeom>
            <a:solidFill>
              <a:srgbClr val="FFFEE6">
                <a:alpha val="88627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536762" y="557329"/>
              <a:ext cx="6585394" cy="979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29"/>
                </a:lnSpc>
              </a:pPr>
              <a:r>
                <a:rPr lang="en-US" sz="4774" b="1" spc="334">
                  <a:solidFill>
                    <a:srgbClr val="252827"/>
                  </a:solidFill>
                  <a:latin typeface="Roboto"/>
                </a:rPr>
                <a:t>S</a:t>
              </a:r>
              <a:r>
                <a:rPr lang="en-US" sz="4774" b="1" i="0" spc="334">
                  <a:solidFill>
                    <a:srgbClr val="252827"/>
                  </a:solidFill>
                  <a:latin typeface="Roboto"/>
                </a:rPr>
                <a:t>CIKIT-LEARN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2516665" y="1887258"/>
              <a:ext cx="2625589" cy="1414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1881" y="561975"/>
            <a:ext cx="849065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i="0" spc="120">
                <a:solidFill>
                  <a:srgbClr val="F44A87"/>
                </a:solidFill>
                <a:latin typeface="Aileron Regular"/>
              </a:rPr>
              <a:t>Tensorflow Models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1881" y="2036812"/>
            <a:ext cx="12482047" cy="737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base_model = applications.VGG16(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    weights='imagenet', 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    include_top=False, 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    input_shape=(img_rows, img_cols, img_channel)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)</a:t>
            </a:r>
          </a:p>
          <a:p>
            <a:pPr>
              <a:lnSpc>
                <a:spcPts val="2520"/>
              </a:lnSpc>
            </a:pPr>
            <a:endParaRPr lang="en-US" sz="2100" b="0" i="0" spc="168">
              <a:solidFill>
                <a:srgbClr val="F9FCFF"/>
              </a:solidFill>
              <a:latin typeface="FiraCode-Regular"/>
            </a:endParaRP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add_model = Sequential()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add_model.add(Flatten(input_shape=base_model.output_shape[1:]))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add_model.add(Dense(256, activation='relu'))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add_model.add(Dense(10, activation='softmax'))</a:t>
            </a:r>
          </a:p>
          <a:p>
            <a:pPr>
              <a:lnSpc>
                <a:spcPts val="2520"/>
              </a:lnSpc>
            </a:pPr>
            <a:endParaRPr lang="en-US" sz="2100" b="0" i="0" spc="168">
              <a:solidFill>
                <a:srgbClr val="F9FCFF"/>
              </a:solidFill>
              <a:latin typeface="FiraCode-Regular"/>
            </a:endParaRP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model = Model(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    inputs=base_model.input, 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    outputs=add_model(base_model.output)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)</a:t>
            </a:r>
          </a:p>
          <a:p>
            <a:pPr>
              <a:lnSpc>
                <a:spcPts val="2520"/>
              </a:lnSpc>
            </a:pPr>
            <a:endParaRPr lang="en-US" sz="2100" b="0" i="0" spc="168">
              <a:solidFill>
                <a:srgbClr val="F9FCFF"/>
              </a:solidFill>
              <a:latin typeface="FiraCode-Regular"/>
            </a:endParaRP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model.compile(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    loss='binary_crossentropy', 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    optimizer=optimizers.SGD(lr=1e-4, momentum=0.9),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    metrics=['accuracy']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)</a:t>
            </a:r>
          </a:p>
          <a:p>
            <a:pPr>
              <a:lnSpc>
                <a:spcPts val="2520"/>
              </a:lnSpc>
            </a:pPr>
            <a:endParaRPr lang="en-US" sz="2100" b="0" i="0" spc="168">
              <a:solidFill>
                <a:srgbClr val="F9FCFF"/>
              </a:solidFill>
              <a:latin typeface="FiraCode-Regular"/>
            </a:endParaRP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batch_size = 32</a:t>
            </a:r>
          </a:p>
          <a:p>
            <a:pPr>
              <a:lnSpc>
                <a:spcPts val="2520"/>
              </a:lnSpc>
            </a:pPr>
            <a:r>
              <a:rPr lang="en-US" sz="2100" b="0" i="0" spc="168">
                <a:solidFill>
                  <a:srgbClr val="F9FCFF"/>
                </a:solidFill>
                <a:latin typeface="FiraCode-Regular"/>
              </a:rPr>
              <a:t>epochs = 50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13145">
            <a:off x="12603380" y="-1505179"/>
            <a:ext cx="11369241" cy="1329735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147102" y="4681795"/>
            <a:ext cx="2084370" cy="208437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B93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423702" y="1028700"/>
            <a:ext cx="1531920" cy="153192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23282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867034" y="-1525616"/>
            <a:ext cx="3946582" cy="3946582"/>
            <a:chOff x="0" y="0"/>
            <a:chExt cx="2787650" cy="2787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7650" cy="2787650"/>
            </a:xfrm>
            <a:custGeom>
              <a:avLst/>
              <a:gdLst/>
              <a:ahLst/>
              <a:cxnLst/>
              <a:rect l="l" t="t" r="r" b="b"/>
              <a:pathLst>
                <a:path w="2787650" h="2787650">
                  <a:moveTo>
                    <a:pt x="81280" y="1861820"/>
                  </a:moveTo>
                  <a:cubicBezTo>
                    <a:pt x="73660" y="1841500"/>
                    <a:pt x="67310" y="1819910"/>
                    <a:pt x="60960" y="1799590"/>
                  </a:cubicBezTo>
                  <a:lnTo>
                    <a:pt x="1800860" y="59690"/>
                  </a:lnTo>
                  <a:cubicBezTo>
                    <a:pt x="1821180" y="66040"/>
                    <a:pt x="1842770" y="72390"/>
                    <a:pt x="1863090" y="80010"/>
                  </a:cubicBezTo>
                  <a:lnTo>
                    <a:pt x="81280" y="1861820"/>
                  </a:lnTo>
                  <a:close/>
                  <a:moveTo>
                    <a:pt x="1597660" y="15240"/>
                  </a:moveTo>
                  <a:cubicBezTo>
                    <a:pt x="1573530" y="11430"/>
                    <a:pt x="1548130" y="8890"/>
                    <a:pt x="1524000" y="6350"/>
                  </a:cubicBezTo>
                  <a:lnTo>
                    <a:pt x="6350" y="1524000"/>
                  </a:lnTo>
                  <a:cubicBezTo>
                    <a:pt x="8890" y="1548130"/>
                    <a:pt x="11430" y="1573530"/>
                    <a:pt x="15240" y="1597660"/>
                  </a:cubicBezTo>
                  <a:lnTo>
                    <a:pt x="1597660" y="15240"/>
                  </a:lnTo>
                  <a:close/>
                  <a:moveTo>
                    <a:pt x="2189480" y="248920"/>
                  </a:moveTo>
                  <a:cubicBezTo>
                    <a:pt x="2172970" y="237490"/>
                    <a:pt x="2156460" y="226060"/>
                    <a:pt x="2139950" y="215900"/>
                  </a:cubicBezTo>
                  <a:lnTo>
                    <a:pt x="215900" y="2139950"/>
                  </a:lnTo>
                  <a:cubicBezTo>
                    <a:pt x="226060" y="2156460"/>
                    <a:pt x="237490" y="2172970"/>
                    <a:pt x="248920" y="2189480"/>
                  </a:cubicBezTo>
                  <a:lnTo>
                    <a:pt x="2189480" y="248920"/>
                  </a:lnTo>
                  <a:close/>
                  <a:moveTo>
                    <a:pt x="1979930" y="128270"/>
                  </a:moveTo>
                  <a:cubicBezTo>
                    <a:pt x="1960880" y="119380"/>
                    <a:pt x="1941830" y="110490"/>
                    <a:pt x="1922780" y="102870"/>
                  </a:cubicBezTo>
                  <a:lnTo>
                    <a:pt x="104140" y="1921510"/>
                  </a:lnTo>
                  <a:cubicBezTo>
                    <a:pt x="111760" y="1940560"/>
                    <a:pt x="120650" y="1959610"/>
                    <a:pt x="129540" y="1978660"/>
                  </a:cubicBezTo>
                  <a:lnTo>
                    <a:pt x="1979930" y="128270"/>
                  </a:lnTo>
                  <a:close/>
                  <a:moveTo>
                    <a:pt x="2087880" y="185420"/>
                  </a:moveTo>
                  <a:cubicBezTo>
                    <a:pt x="2070100" y="175260"/>
                    <a:pt x="2052320" y="165100"/>
                    <a:pt x="2034540" y="156210"/>
                  </a:cubicBezTo>
                  <a:lnTo>
                    <a:pt x="154940" y="2035810"/>
                  </a:lnTo>
                  <a:cubicBezTo>
                    <a:pt x="163830" y="2053590"/>
                    <a:pt x="173990" y="2071370"/>
                    <a:pt x="184150" y="2089150"/>
                  </a:cubicBezTo>
                  <a:lnTo>
                    <a:pt x="2087880" y="185420"/>
                  </a:lnTo>
                  <a:close/>
                  <a:moveTo>
                    <a:pt x="834390" y="116840"/>
                  </a:moveTo>
                  <a:cubicBezTo>
                    <a:pt x="774700" y="143510"/>
                    <a:pt x="716280" y="173990"/>
                    <a:pt x="660400" y="208280"/>
                  </a:cubicBezTo>
                  <a:lnTo>
                    <a:pt x="208280" y="660400"/>
                  </a:lnTo>
                  <a:cubicBezTo>
                    <a:pt x="172720" y="716280"/>
                    <a:pt x="142240" y="774700"/>
                    <a:pt x="116840" y="834390"/>
                  </a:cubicBezTo>
                  <a:lnTo>
                    <a:pt x="834390" y="116840"/>
                  </a:lnTo>
                  <a:close/>
                  <a:moveTo>
                    <a:pt x="1363980" y="0"/>
                  </a:moveTo>
                  <a:lnTo>
                    <a:pt x="0" y="1363980"/>
                  </a:lnTo>
                  <a:cubicBezTo>
                    <a:pt x="0" y="1391920"/>
                    <a:pt x="0" y="1418590"/>
                    <a:pt x="1270" y="1446530"/>
                  </a:cubicBezTo>
                  <a:lnTo>
                    <a:pt x="1445260" y="1270"/>
                  </a:lnTo>
                  <a:cubicBezTo>
                    <a:pt x="1418590" y="0"/>
                    <a:pt x="1390650" y="0"/>
                    <a:pt x="1363980" y="0"/>
                  </a:cubicBezTo>
                  <a:close/>
                  <a:moveTo>
                    <a:pt x="2787650" y="1386840"/>
                  </a:moveTo>
                  <a:lnTo>
                    <a:pt x="1386840" y="2787650"/>
                  </a:lnTo>
                  <a:cubicBezTo>
                    <a:pt x="1414780" y="2787650"/>
                    <a:pt x="1443990" y="2787650"/>
                    <a:pt x="1471930" y="2785110"/>
                  </a:cubicBezTo>
                  <a:lnTo>
                    <a:pt x="2785110" y="1471930"/>
                  </a:lnTo>
                  <a:cubicBezTo>
                    <a:pt x="2786380" y="1443990"/>
                    <a:pt x="2787650" y="1414780"/>
                    <a:pt x="2787650" y="1386840"/>
                  </a:cubicBezTo>
                  <a:close/>
                  <a:moveTo>
                    <a:pt x="2283460" y="321310"/>
                  </a:moveTo>
                  <a:cubicBezTo>
                    <a:pt x="2268220" y="308610"/>
                    <a:pt x="2252980" y="295910"/>
                    <a:pt x="2237740" y="284480"/>
                  </a:cubicBezTo>
                  <a:lnTo>
                    <a:pt x="284480" y="2237740"/>
                  </a:lnTo>
                  <a:cubicBezTo>
                    <a:pt x="295910" y="2252980"/>
                    <a:pt x="308610" y="2268220"/>
                    <a:pt x="321310" y="2283460"/>
                  </a:cubicBezTo>
                  <a:lnTo>
                    <a:pt x="2283460" y="321310"/>
                  </a:lnTo>
                  <a:close/>
                  <a:moveTo>
                    <a:pt x="1276350" y="5080"/>
                  </a:moveTo>
                  <a:cubicBezTo>
                    <a:pt x="1244600" y="7620"/>
                    <a:pt x="1214120" y="11430"/>
                    <a:pt x="1182370" y="16510"/>
                  </a:cubicBezTo>
                  <a:lnTo>
                    <a:pt x="16510" y="1182370"/>
                  </a:lnTo>
                  <a:cubicBezTo>
                    <a:pt x="11430" y="1214120"/>
                    <a:pt x="7620" y="1244600"/>
                    <a:pt x="5080" y="1276350"/>
                  </a:cubicBezTo>
                  <a:lnTo>
                    <a:pt x="1276350" y="5080"/>
                  </a:lnTo>
                  <a:close/>
                  <a:moveTo>
                    <a:pt x="1080770" y="35560"/>
                  </a:moveTo>
                  <a:cubicBezTo>
                    <a:pt x="1042670" y="44450"/>
                    <a:pt x="1004570" y="54610"/>
                    <a:pt x="966470" y="67310"/>
                  </a:cubicBezTo>
                  <a:lnTo>
                    <a:pt x="66040" y="966470"/>
                  </a:lnTo>
                  <a:cubicBezTo>
                    <a:pt x="54610" y="1004570"/>
                    <a:pt x="43180" y="1041400"/>
                    <a:pt x="34290" y="1080770"/>
                  </a:cubicBezTo>
                  <a:lnTo>
                    <a:pt x="1080770" y="35560"/>
                  </a:lnTo>
                  <a:close/>
                  <a:moveTo>
                    <a:pt x="1734820" y="41910"/>
                  </a:moveTo>
                  <a:cubicBezTo>
                    <a:pt x="1711960" y="36830"/>
                    <a:pt x="1690370" y="31750"/>
                    <a:pt x="1667510" y="26670"/>
                  </a:cubicBezTo>
                  <a:lnTo>
                    <a:pt x="26670" y="1667510"/>
                  </a:lnTo>
                  <a:cubicBezTo>
                    <a:pt x="31750" y="1690370"/>
                    <a:pt x="36830" y="1711960"/>
                    <a:pt x="41910" y="1734820"/>
                  </a:cubicBezTo>
                  <a:lnTo>
                    <a:pt x="1734820" y="41910"/>
                  </a:lnTo>
                  <a:close/>
                  <a:moveTo>
                    <a:pt x="2762250" y="1659890"/>
                  </a:moveTo>
                  <a:cubicBezTo>
                    <a:pt x="2768600" y="1626870"/>
                    <a:pt x="2773680" y="1595120"/>
                    <a:pt x="2777490" y="1562100"/>
                  </a:cubicBezTo>
                  <a:lnTo>
                    <a:pt x="1562100" y="2777490"/>
                  </a:lnTo>
                  <a:cubicBezTo>
                    <a:pt x="1595120" y="2773680"/>
                    <a:pt x="1628140" y="2768600"/>
                    <a:pt x="1659890" y="2762250"/>
                  </a:cubicBezTo>
                  <a:lnTo>
                    <a:pt x="2762250" y="1659890"/>
                  </a:lnTo>
                  <a:close/>
                  <a:moveTo>
                    <a:pt x="2785110" y="1306830"/>
                  </a:moveTo>
                  <a:cubicBezTo>
                    <a:pt x="2783840" y="1281430"/>
                    <a:pt x="2781300" y="1256030"/>
                    <a:pt x="2778760" y="1230630"/>
                  </a:cubicBezTo>
                  <a:lnTo>
                    <a:pt x="1230630" y="2777490"/>
                  </a:lnTo>
                  <a:cubicBezTo>
                    <a:pt x="1256030" y="2780030"/>
                    <a:pt x="1281430" y="2782570"/>
                    <a:pt x="1306830" y="2783840"/>
                  </a:cubicBezTo>
                  <a:lnTo>
                    <a:pt x="2785110" y="1306830"/>
                  </a:lnTo>
                  <a:close/>
                  <a:moveTo>
                    <a:pt x="2767330" y="1158240"/>
                  </a:moveTo>
                  <a:cubicBezTo>
                    <a:pt x="2763520" y="1135380"/>
                    <a:pt x="2758440" y="1112520"/>
                    <a:pt x="2753360" y="1089660"/>
                  </a:cubicBezTo>
                  <a:lnTo>
                    <a:pt x="1088390" y="2753360"/>
                  </a:lnTo>
                  <a:cubicBezTo>
                    <a:pt x="1111250" y="2758440"/>
                    <a:pt x="1134110" y="2763520"/>
                    <a:pt x="1156970" y="2767330"/>
                  </a:cubicBezTo>
                  <a:lnTo>
                    <a:pt x="2767330" y="1158240"/>
                  </a:lnTo>
                  <a:close/>
                  <a:moveTo>
                    <a:pt x="2369820" y="398780"/>
                  </a:moveTo>
                  <a:cubicBezTo>
                    <a:pt x="2355850" y="384810"/>
                    <a:pt x="2341880" y="372110"/>
                    <a:pt x="2327910" y="358140"/>
                  </a:cubicBezTo>
                  <a:lnTo>
                    <a:pt x="359410" y="2326640"/>
                  </a:lnTo>
                  <a:cubicBezTo>
                    <a:pt x="372110" y="2340610"/>
                    <a:pt x="386080" y="2354580"/>
                    <a:pt x="400050" y="2368550"/>
                  </a:cubicBezTo>
                  <a:lnTo>
                    <a:pt x="2369820" y="398780"/>
                  </a:lnTo>
                  <a:close/>
                  <a:moveTo>
                    <a:pt x="2451100" y="2301240"/>
                  </a:moveTo>
                  <a:cubicBezTo>
                    <a:pt x="2520950" y="2219960"/>
                    <a:pt x="2579370" y="2133600"/>
                    <a:pt x="2627630" y="2042160"/>
                  </a:cubicBezTo>
                  <a:lnTo>
                    <a:pt x="2042160" y="2627630"/>
                  </a:lnTo>
                  <a:cubicBezTo>
                    <a:pt x="2133600" y="2579370"/>
                    <a:pt x="2219960" y="2520950"/>
                    <a:pt x="2301240" y="2451100"/>
                  </a:cubicBezTo>
                  <a:lnTo>
                    <a:pt x="2451100" y="2301240"/>
                  </a:lnTo>
                  <a:close/>
                  <a:moveTo>
                    <a:pt x="2736850" y="1023620"/>
                  </a:moveTo>
                  <a:cubicBezTo>
                    <a:pt x="2730500" y="1002030"/>
                    <a:pt x="2724150" y="981710"/>
                    <a:pt x="2717800" y="960120"/>
                  </a:cubicBezTo>
                  <a:lnTo>
                    <a:pt x="960120" y="2717800"/>
                  </a:lnTo>
                  <a:cubicBezTo>
                    <a:pt x="981710" y="2724150"/>
                    <a:pt x="1002030" y="2730500"/>
                    <a:pt x="1023620" y="2736850"/>
                  </a:cubicBezTo>
                  <a:lnTo>
                    <a:pt x="2736850" y="1023620"/>
                  </a:lnTo>
                  <a:close/>
                  <a:moveTo>
                    <a:pt x="2696210" y="1892300"/>
                  </a:moveTo>
                  <a:cubicBezTo>
                    <a:pt x="2711450" y="1851660"/>
                    <a:pt x="2725420" y="1811020"/>
                    <a:pt x="2736850" y="1769110"/>
                  </a:cubicBezTo>
                  <a:lnTo>
                    <a:pt x="1769110" y="2736850"/>
                  </a:lnTo>
                  <a:cubicBezTo>
                    <a:pt x="1811020" y="2725420"/>
                    <a:pt x="1851660" y="2711450"/>
                    <a:pt x="1892300" y="2696210"/>
                  </a:cubicBezTo>
                  <a:lnTo>
                    <a:pt x="2696210" y="1892300"/>
                  </a:lnTo>
                  <a:close/>
                  <a:moveTo>
                    <a:pt x="2523490" y="576580"/>
                  </a:moveTo>
                  <a:cubicBezTo>
                    <a:pt x="2512060" y="561340"/>
                    <a:pt x="2500630" y="544830"/>
                    <a:pt x="2487930" y="529590"/>
                  </a:cubicBezTo>
                  <a:lnTo>
                    <a:pt x="529590" y="2486660"/>
                  </a:lnTo>
                  <a:cubicBezTo>
                    <a:pt x="544830" y="2499360"/>
                    <a:pt x="561340" y="2510790"/>
                    <a:pt x="576580" y="2522220"/>
                  </a:cubicBezTo>
                  <a:lnTo>
                    <a:pt x="2523490" y="576580"/>
                  </a:lnTo>
                  <a:close/>
                  <a:moveTo>
                    <a:pt x="2696210" y="899160"/>
                  </a:moveTo>
                  <a:cubicBezTo>
                    <a:pt x="2688590" y="878840"/>
                    <a:pt x="2680970" y="859790"/>
                    <a:pt x="2672080" y="840740"/>
                  </a:cubicBezTo>
                  <a:lnTo>
                    <a:pt x="839470" y="2673350"/>
                  </a:lnTo>
                  <a:cubicBezTo>
                    <a:pt x="858520" y="2682240"/>
                    <a:pt x="878840" y="2689860"/>
                    <a:pt x="897890" y="2697480"/>
                  </a:cubicBezTo>
                  <a:lnTo>
                    <a:pt x="2696210" y="899160"/>
                  </a:lnTo>
                  <a:close/>
                  <a:moveTo>
                    <a:pt x="2449830" y="483870"/>
                  </a:moveTo>
                  <a:cubicBezTo>
                    <a:pt x="2437130" y="468630"/>
                    <a:pt x="2424430" y="454660"/>
                    <a:pt x="2410460" y="440690"/>
                  </a:cubicBezTo>
                  <a:lnTo>
                    <a:pt x="440690" y="2410460"/>
                  </a:lnTo>
                  <a:cubicBezTo>
                    <a:pt x="454660" y="2424430"/>
                    <a:pt x="469900" y="2437130"/>
                    <a:pt x="483870" y="2449830"/>
                  </a:cubicBezTo>
                  <a:lnTo>
                    <a:pt x="2449830" y="483870"/>
                  </a:lnTo>
                  <a:close/>
                  <a:moveTo>
                    <a:pt x="2588260" y="675640"/>
                  </a:moveTo>
                  <a:cubicBezTo>
                    <a:pt x="2578100" y="659130"/>
                    <a:pt x="2567940" y="641350"/>
                    <a:pt x="2556510" y="624840"/>
                  </a:cubicBezTo>
                  <a:lnTo>
                    <a:pt x="624840" y="2556510"/>
                  </a:lnTo>
                  <a:cubicBezTo>
                    <a:pt x="641350" y="2567940"/>
                    <a:pt x="657860" y="2578100"/>
                    <a:pt x="675640" y="2588260"/>
                  </a:cubicBezTo>
                  <a:lnTo>
                    <a:pt x="2588260" y="675640"/>
                  </a:lnTo>
                  <a:close/>
                  <a:moveTo>
                    <a:pt x="2646680" y="783590"/>
                  </a:moveTo>
                  <a:cubicBezTo>
                    <a:pt x="2637790" y="765810"/>
                    <a:pt x="2628900" y="746760"/>
                    <a:pt x="2618740" y="728980"/>
                  </a:cubicBezTo>
                  <a:lnTo>
                    <a:pt x="728980" y="2618740"/>
                  </a:lnTo>
                  <a:cubicBezTo>
                    <a:pt x="746760" y="2628900"/>
                    <a:pt x="764540" y="2637790"/>
                    <a:pt x="783590" y="2646680"/>
                  </a:cubicBezTo>
                  <a:lnTo>
                    <a:pt x="2646680" y="783590"/>
                  </a:lnTo>
                  <a:close/>
                </a:path>
              </a:pathLst>
            </a:custGeom>
            <a:solidFill>
              <a:srgbClr val="B175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422589" y="9446957"/>
            <a:ext cx="1451289" cy="615521"/>
            <a:chOff x="0" y="0"/>
            <a:chExt cx="2527300" cy="1071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7300" cy="1071880"/>
            </a:xfrm>
            <a:custGeom>
              <a:avLst/>
              <a:gdLst/>
              <a:ahLst/>
              <a:cxnLst/>
              <a:rect l="l" t="t" r="r" b="b"/>
              <a:pathLst>
                <a:path w="2527300" h="1071880">
                  <a:moveTo>
                    <a:pt x="260350" y="1071880"/>
                  </a:moveTo>
                  <a:lnTo>
                    <a:pt x="0" y="914400"/>
                  </a:lnTo>
                  <a:lnTo>
                    <a:pt x="524510" y="48260"/>
                  </a:lnTo>
                  <a:lnTo>
                    <a:pt x="941070" y="516890"/>
                  </a:lnTo>
                  <a:lnTo>
                    <a:pt x="1245870" y="0"/>
                  </a:lnTo>
                  <a:lnTo>
                    <a:pt x="1604010" y="500380"/>
                  </a:lnTo>
                  <a:lnTo>
                    <a:pt x="1941830" y="15240"/>
                  </a:lnTo>
                  <a:lnTo>
                    <a:pt x="2527300" y="787400"/>
                  </a:lnTo>
                  <a:lnTo>
                    <a:pt x="2284730" y="971550"/>
                  </a:lnTo>
                  <a:lnTo>
                    <a:pt x="1951990" y="533400"/>
                  </a:lnTo>
                  <a:lnTo>
                    <a:pt x="1607820" y="1028700"/>
                  </a:lnTo>
                  <a:lnTo>
                    <a:pt x="1271270" y="557530"/>
                  </a:lnTo>
                  <a:lnTo>
                    <a:pt x="990600" y="1031240"/>
                  </a:lnTo>
                  <a:lnTo>
                    <a:pt x="571500" y="560070"/>
                  </a:lnTo>
                  <a:close/>
                </a:path>
              </a:pathLst>
            </a:custGeom>
            <a:solidFill>
              <a:srgbClr val="FBF1E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15400" y="2376759"/>
            <a:ext cx="7223344" cy="657324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1028700"/>
            <a:ext cx="6358085" cy="6763740"/>
            <a:chOff x="0" y="0"/>
            <a:chExt cx="8477446" cy="9018320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7434305" cy="107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105"/>
                </a:lnSpc>
              </a:pPr>
              <a:r>
                <a:rPr lang="en-US" sz="5600">
                  <a:solidFill>
                    <a:srgbClr val="FBF1EF"/>
                  </a:solidFill>
                  <a:latin typeface="Sanchez"/>
                </a:rPr>
                <a:t>T</a:t>
              </a:r>
              <a:r>
                <a:rPr lang="en-US" sz="5550">
                  <a:solidFill>
                    <a:srgbClr val="FBF1EF"/>
                  </a:solidFill>
                  <a:latin typeface="Sanchez"/>
                </a:rPr>
                <a:t>ENSORFLOW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37146"/>
              <a:ext cx="7434305" cy="921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00"/>
                </a:lnSpc>
              </a:pPr>
              <a:r>
                <a:rPr lang="en-US" sz="5000" b="1">
                  <a:solidFill>
                    <a:srgbClr val="B175FF"/>
                  </a:solidFill>
                  <a:latin typeface="Glacial Indifference"/>
                </a:rPr>
                <a:t>GPU VS CPU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98915"/>
              <a:ext cx="8477446" cy="1652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FBF1EF"/>
                  </a:solidFill>
                  <a:latin typeface="Glacial Indifference"/>
                </a:rPr>
                <a:t>For this model is highly recommended using GPU because the process is much faster then using CPU for process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248450"/>
              <a:ext cx="8477446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Glacial Indifference"/>
                </a:rPr>
                <a:t>GPU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Glacial Indifference"/>
                </a:rPr>
                <a:t>40s - 60s per epoch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FBF1EF"/>
                </a:solidFill>
                <a:latin typeface="Glacial Indifference"/>
              </a:endParaR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Glacial Indifference"/>
                </a:rPr>
                <a:t>CPU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BF1EF"/>
                  </a:solidFill>
                  <a:latin typeface="Glacial Indifference"/>
                </a:rPr>
                <a:t>20m - 30m per epoch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92062">
            <a:off x="11607841" y="4651068"/>
            <a:ext cx="2425489" cy="25871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86300"/>
            <a:ext cx="723139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i="0" spc="480">
                <a:solidFill>
                  <a:srgbClr val="F3CD74"/>
                </a:solidFill>
                <a:latin typeface="Rosario"/>
              </a:rPr>
              <a:t>OUTPUT MODELS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62261" y="288064"/>
            <a:ext cx="8597039" cy="974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Model: "model"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Layer (type)                 Output Shape              Param #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=================================================================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input_1 (InputLayer)         (None, 224, 224, 3)       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block1_conv1 (Conv2D)        (None, 224, 224, 64)      1792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block1_conv2 (Conv2D)        (None, 224, 224, 64)      36928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block1_pool (MaxPooling2D)   (None, 112, 112, 64)      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block2_conv1 (Conv2D)        (None, 112, 112, 128)     73856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block2_conv2 (Conv2D)        (None, 112, 112, 128)     147584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block2_pool (MaxPooling2D)   (None, 56, 56, 128)       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block3_conv1 (Conv2D)        (None, 56, 56, 256)       295168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block3_conv2 (Conv2D)        (None, 56, 56, 256)       590080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block3_conv3 (Conv2D)        (None, 56, 56, 256)       590080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block3_pool (MaxPooling2D)   (None, 28, 28, 256)       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block4_conv1 (Conv2D)        (None, 28, 28, 512)       1180160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block4_conv2 (Conv2D)        (None, 28, 28, 512)       2359808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block4_conv3 (Conv2D)        (None, 28, 28, 512)       2359808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block4_pool (MaxPooling2D)   (None, 14, 14, 512)       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block5_conv1 (Conv2D)        (None, 14, 14, 512)       2359808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block5_conv2 (Conv2D)        (None, 14, 14, 512)       2359808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block5_conv3 (Conv2D)        (None, 14, 14, 512)       2359808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block5_pool (MaxPooling2D)   (None, 7, 7, 512)         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sequential_1 (Sequential)    (None, 10)                6425354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=================================================================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Total params: 21,140,042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Trainable params: 21,140,042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Non-trainable params: 0</a:t>
            </a:r>
          </a:p>
          <a:p>
            <a:pPr>
              <a:lnSpc>
                <a:spcPts val="1647"/>
              </a:lnSpc>
            </a:pPr>
            <a:r>
              <a:rPr lang="en-US" sz="1647" b="0" i="0">
                <a:solidFill>
                  <a:srgbClr val="FFFFFF"/>
                </a:solidFill>
                <a:latin typeface="FiraCode-Regular"/>
              </a:rPr>
              <a:t>_________________________________________________________________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2830269" y="4306674"/>
            <a:ext cx="9448800" cy="9448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4166235" y="-1743737"/>
            <a:ext cx="5544873" cy="55448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96200" y="3801136"/>
            <a:ext cx="8434104" cy="4667428"/>
            <a:chOff x="0" y="0"/>
            <a:chExt cx="11245472" cy="62232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180975"/>
              <a:ext cx="11245472" cy="2157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634"/>
                </a:lnSpc>
              </a:pPr>
              <a:r>
                <a:rPr lang="en-US" sz="9738" dirty="0">
                  <a:solidFill>
                    <a:srgbClr val="FFF4FB"/>
                  </a:solidFill>
                  <a:latin typeface="League Spartan"/>
                </a:rPr>
                <a:t>TRAINING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56944"/>
              <a:ext cx="9549153" cy="1153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369"/>
                </a:lnSpc>
              </a:pPr>
              <a:r>
                <a:rPr lang="en-US" sz="5264" spc="263">
                  <a:solidFill>
                    <a:srgbClr val="FFF4FB"/>
                  </a:solidFill>
                  <a:latin typeface="League Spartan"/>
                </a:rPr>
                <a:t>INPUT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394197"/>
              <a:ext cx="9443489" cy="1829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11"/>
                </a:lnSpc>
              </a:pPr>
              <a:r>
                <a:rPr lang="en-US" sz="4079" dirty="0">
                  <a:solidFill>
                    <a:srgbClr val="FFF4FB"/>
                  </a:solidFill>
                  <a:latin typeface="Gidole"/>
                </a:rPr>
                <a:t>data train = 4000 (400/animal)</a:t>
              </a:r>
            </a:p>
            <a:p>
              <a:pPr algn="l">
                <a:lnSpc>
                  <a:spcPts val="5711"/>
                </a:lnSpc>
              </a:pPr>
              <a:r>
                <a:rPr lang="en-US" sz="4079" dirty="0">
                  <a:solidFill>
                    <a:srgbClr val="FFF4FB"/>
                  </a:solidFill>
                  <a:latin typeface="Gidole"/>
                </a:rPr>
                <a:t>data test  = 1000 (100/animal)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8775001"/>
            <a:ext cx="18288000" cy="1511999"/>
          </a:xfrm>
          <a:prstGeom prst="rect">
            <a:avLst/>
          </a:prstGeom>
          <a:solidFill>
            <a:srgbClr val="F0F2F6"/>
          </a:solidFill>
        </p:spPr>
      </p:sp>
      <p:grpSp>
        <p:nvGrpSpPr>
          <p:cNvPr id="3" name="Group 3"/>
          <p:cNvGrpSpPr/>
          <p:nvPr/>
        </p:nvGrpSpPr>
        <p:grpSpPr>
          <a:xfrm>
            <a:off x="-1208101" y="1028700"/>
            <a:ext cx="6558066" cy="8229600"/>
            <a:chOff x="0" y="0"/>
            <a:chExt cx="8744088" cy="109728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6469591"/>
              <a:ext cx="2903844" cy="3897777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69824" y="579750"/>
              <a:ext cx="2799633" cy="279963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08264" y="0"/>
              <a:ext cx="7735824" cy="109728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23579" y="400305"/>
            <a:ext cx="6347880" cy="922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0F2F6"/>
                </a:solidFill>
                <a:latin typeface="HK Grotesk Bold"/>
              </a:rPr>
              <a:t>Training Process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72866" y="1762850"/>
            <a:ext cx="14471296" cy="462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Epoch 1/50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125/125 [==============================] - 53s 426ms/step - loss: 0.3281 - accuracy: 0.9000 -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val_loss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0.3152 -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val_accuracy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0.9000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Epoch 2/50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125/125 [==============================] - 48s 387ms/step - loss: 0.3143 - accuracy: 0.9000 -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val_loss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0.3028 -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val_accuracy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0.9000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Epoch 3/50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125/125 [==============================] - 47s 377ms/step - loss: 0.3023 - accuracy: 0.9000 -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val_loss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0.2869 -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val_accuracy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0.9000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Epoch 4/50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125/125 [==============================] - 47s 373ms/step - loss: 0.2867 - accuracy: 0.9001 -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val_loss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0.2645 -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val_accuracy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0.9023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Epoch 5/50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125/125 [==============================] - 46s 372ms/step - loss: 0.2680 - accuracy: 0.9023 -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val_loss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0.2409 -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val_accuracy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0.9084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endParaRPr lang="en-US" sz="1365" dirty="0">
              <a:solidFill>
                <a:srgbClr val="F0F2F6"/>
              </a:solidFill>
              <a:latin typeface="FiraCode-Regular"/>
            </a:endParaRP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.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.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.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endParaRPr lang="en-US" sz="1365" dirty="0">
              <a:solidFill>
                <a:srgbClr val="F0F2F6"/>
              </a:solidFill>
              <a:latin typeface="FiraCode-Regular"/>
            </a:endParaRP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Epoch 49/50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125/125 [==============================] - 46s 368ms/step - loss: 0.0459 - accuracy: 0.9837 -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val_loss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0.0722 -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val_accuracy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0.9728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Epoch 50/50</a:t>
            </a:r>
          </a:p>
          <a:p>
            <a:pPr>
              <a:lnSpc>
                <a:spcPts val="1911"/>
              </a:lnSpc>
              <a:spcBef>
                <a:spcPct val="0"/>
              </a:spcBef>
            </a:pPr>
            <a:r>
              <a:rPr lang="en-US" sz="1365" dirty="0">
                <a:solidFill>
                  <a:srgbClr val="F0F2F6"/>
                </a:solidFill>
                <a:latin typeface="FiraCode-Regular"/>
              </a:rPr>
              <a:t>125/125 [==============================] - 47s 372ms/step - loss: 0.0450 - accuracy: 0.9844 -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val_loss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0.0702 - </a:t>
            </a:r>
            <a:r>
              <a:rPr lang="en-US" sz="1365" dirty="0" err="1">
                <a:solidFill>
                  <a:srgbClr val="F0F2F6"/>
                </a:solidFill>
                <a:latin typeface="FiraCode-Regular"/>
              </a:rPr>
              <a:t>val_accuracy</a:t>
            </a:r>
            <a:r>
              <a:rPr lang="en-US" sz="1365" dirty="0">
                <a:solidFill>
                  <a:srgbClr val="F0F2F6"/>
                </a:solidFill>
                <a:latin typeface="FiraCode-Regular"/>
              </a:rPr>
              <a:t>: 0.9737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718256" y="9453173"/>
            <a:ext cx="851487" cy="155656"/>
            <a:chOff x="0" y="0"/>
            <a:chExt cx="1135316" cy="20754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207541" cy="20754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63887" y="0"/>
              <a:ext cx="207541" cy="207541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27775" y="0"/>
              <a:ext cx="207541" cy="20754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1">
                <a:extLst>
                  <a:ext uri="{FF2B5EF4-FFF2-40B4-BE49-F238E27FC236}">
                    <a16:creationId xmlns:a16="http://schemas.microsoft.com/office/drawing/2014/main" id="{6EB1EA15-1EAC-3747-9B57-9BD259B956C2}"/>
                  </a:ext>
                </a:extLst>
              </p:cNvPr>
              <p:cNvSpPr txBox="1"/>
              <p:nvPr/>
            </p:nvSpPr>
            <p:spPr>
              <a:xfrm>
                <a:off x="4495800" y="7303872"/>
                <a:ext cx="6358085" cy="44242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359"/>
                  </a:lnSpc>
                </a:pPr>
                <a:r>
                  <a:rPr lang="en-US" sz="3200" dirty="0">
                    <a:solidFill>
                      <a:srgbClr val="FBF1EF"/>
                    </a:solidFill>
                    <a:latin typeface="Glacial Indifference"/>
                  </a:rPr>
                  <a:t>Lama </a:t>
                </a:r>
                <a:r>
                  <a:rPr lang="en-US" sz="3200" dirty="0" err="1">
                    <a:solidFill>
                      <a:srgbClr val="FBF1EF"/>
                    </a:solidFill>
                    <a:latin typeface="Glacial Indifference"/>
                  </a:rPr>
                  <a:t>pemrosesan</a:t>
                </a:r>
                <a:r>
                  <a:rPr lang="en-US" sz="3200" dirty="0">
                    <a:solidFill>
                      <a:srgbClr val="FBF1EF"/>
                    </a:solidFill>
                    <a:latin typeface="Glacial Indifference"/>
                  </a:rPr>
                  <a:t> :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FBF1EF"/>
                        </a:solidFill>
                        <a:latin typeface="+mj-lt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3200" dirty="0">
                    <a:solidFill>
                      <a:srgbClr val="FBF1EF"/>
                    </a:solidFill>
                    <a:latin typeface="Glacial Indifference"/>
                  </a:rPr>
                  <a:t> 40 </a:t>
                </a:r>
                <a:r>
                  <a:rPr lang="en-US" sz="3200" dirty="0" err="1">
                    <a:solidFill>
                      <a:srgbClr val="FBF1EF"/>
                    </a:solidFill>
                    <a:latin typeface="Glacial Indifference"/>
                  </a:rPr>
                  <a:t>menit</a:t>
                </a:r>
                <a:endParaRPr lang="en-US" sz="3200" dirty="0">
                  <a:solidFill>
                    <a:srgbClr val="FBF1EF"/>
                  </a:solidFill>
                  <a:latin typeface="Glacial Indifference"/>
                </a:endParaRPr>
              </a:p>
            </p:txBody>
          </p:sp>
        </mc:Choice>
        <mc:Fallback>
          <p:sp>
            <p:nvSpPr>
              <p:cNvPr id="13" name="TextBox 11">
                <a:extLst>
                  <a:ext uri="{FF2B5EF4-FFF2-40B4-BE49-F238E27FC236}">
                    <a16:creationId xmlns:a16="http://schemas.microsoft.com/office/drawing/2014/main" id="{6EB1EA15-1EAC-3747-9B57-9BD259B95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7303872"/>
                <a:ext cx="6358085" cy="442429"/>
              </a:xfrm>
              <a:prstGeom prst="rect">
                <a:avLst/>
              </a:prstGeom>
              <a:blipFill>
                <a:blip r:embed="rId7"/>
                <a:stretch>
                  <a:fillRect l="-3785" t="-3611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5661083" cy="2806520"/>
            <a:chOff x="0" y="0"/>
            <a:chExt cx="7548111" cy="374202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548111" cy="3742026"/>
              <a:chOff x="0" y="0"/>
              <a:chExt cx="6014779" cy="29818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014779" cy="2981867"/>
              </a:xfrm>
              <a:custGeom>
                <a:avLst/>
                <a:gdLst/>
                <a:ahLst/>
                <a:cxnLst/>
                <a:rect l="l" t="t" r="r" b="b"/>
                <a:pathLst>
                  <a:path w="6014779" h="2981867">
                    <a:moveTo>
                      <a:pt x="0" y="0"/>
                    </a:moveTo>
                    <a:lnTo>
                      <a:pt x="0" y="2981867"/>
                    </a:lnTo>
                    <a:lnTo>
                      <a:pt x="6014779" y="2981867"/>
                    </a:lnTo>
                    <a:lnTo>
                      <a:pt x="6014779" y="0"/>
                    </a:lnTo>
                    <a:lnTo>
                      <a:pt x="0" y="0"/>
                    </a:lnTo>
                    <a:close/>
                    <a:moveTo>
                      <a:pt x="5953820" y="2920907"/>
                    </a:moveTo>
                    <a:lnTo>
                      <a:pt x="59690" y="2920907"/>
                    </a:lnTo>
                    <a:lnTo>
                      <a:pt x="59690" y="59690"/>
                    </a:lnTo>
                    <a:lnTo>
                      <a:pt x="5953820" y="59690"/>
                    </a:lnTo>
                    <a:lnTo>
                      <a:pt x="5953820" y="2920907"/>
                    </a:lnTo>
                    <a:close/>
                  </a:path>
                </a:pathLst>
              </a:custGeom>
              <a:solidFill>
                <a:srgbClr val="F3CD74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08895" y="471685"/>
              <a:ext cx="7130322" cy="28081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60"/>
                </a:lnSpc>
              </a:pPr>
              <a:r>
                <a:rPr lang="en-US" sz="7000" b="1" i="1" spc="210">
                  <a:solidFill>
                    <a:srgbClr val="5DCAD1"/>
                  </a:solidFill>
                  <a:latin typeface="Peace Sans"/>
                </a:rPr>
                <a:t>TRAINING OUTPUT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767580"/>
            <a:ext cx="15196443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dirty="0">
                <a:solidFill>
                  <a:srgbClr val="F9FCFF"/>
                </a:solidFill>
                <a:latin typeface="FiraCode-Regular"/>
              </a:rPr>
              <a:t>C</a:t>
            </a:r>
            <a:r>
              <a:rPr lang="en-US" sz="2800" b="0" i="0" dirty="0">
                <a:solidFill>
                  <a:srgbClr val="F9FCFF"/>
                </a:solidFill>
                <a:latin typeface="FiraCode-Regular"/>
              </a:rPr>
              <a:t>NN : Epochs=50, Train accuracy=0.98438, Validation accuracy=0.97370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556709" y="6434227"/>
            <a:ext cx="10327016" cy="10327016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CAD1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486968" y="7961214"/>
            <a:ext cx="5928709" cy="592870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CAD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657140" y="5762061"/>
            <a:ext cx="10327016" cy="1032701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CAD1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0"/>
          </a:blip>
          <a:srcRect l="22771" t="701" r="21508" b="701"/>
          <a:stretch>
            <a:fillRect/>
          </a:stretch>
        </p:blipFill>
        <p:spPr>
          <a:xfrm>
            <a:off x="-219909" y="-209550"/>
            <a:ext cx="7562850" cy="107061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307695" y="-400050"/>
            <a:ext cx="35246" cy="110871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4" name="Group 4"/>
          <p:cNvGrpSpPr/>
          <p:nvPr/>
        </p:nvGrpSpPr>
        <p:grpSpPr>
          <a:xfrm>
            <a:off x="7334250" y="2946558"/>
            <a:ext cx="11239500" cy="4497679"/>
            <a:chOff x="0" y="-9525"/>
            <a:chExt cx="14986000" cy="5996905"/>
          </a:xfrm>
        </p:grpSpPr>
        <p:sp>
          <p:nvSpPr>
            <p:cNvPr id="5" name="AutoShape 5"/>
            <p:cNvSpPr/>
            <p:nvPr/>
          </p:nvSpPr>
          <p:spPr>
            <a:xfrm>
              <a:off x="0" y="1231900"/>
              <a:ext cx="14986000" cy="508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077883" y="-9525"/>
              <a:ext cx="11155517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 spc="359">
                  <a:solidFill>
                    <a:srgbClr val="000000"/>
                  </a:solidFill>
                  <a:latin typeface="HK Grotesk Bold"/>
                </a:rPr>
                <a:t>ANGGOTA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77883" y="1714500"/>
              <a:ext cx="11155517" cy="427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Muhammad </a:t>
              </a:r>
              <a:r>
                <a:rPr lang="en-US" sz="2800" dirty="0" err="1">
                  <a:solidFill>
                    <a:srgbClr val="000000"/>
                  </a:solidFill>
                  <a:latin typeface="HK Grotesk Light"/>
                </a:rPr>
                <a:t>Rizqi</a:t>
              </a: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 Mubarak</a:t>
              </a:r>
            </a:p>
            <a:p>
              <a:pPr>
                <a:lnSpc>
                  <a:spcPts val="4199"/>
                </a:lnSpc>
              </a:pPr>
              <a:r>
                <a:rPr lang="en-US" sz="2800" dirty="0" err="1">
                  <a:solidFill>
                    <a:srgbClr val="000000"/>
                  </a:solidFill>
                  <a:latin typeface="HK Grotesk Light"/>
                </a:rPr>
                <a:t>Yusril</a:t>
              </a: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HK Grotesk Light"/>
                </a:rPr>
                <a:t>Firza</a:t>
              </a:r>
              <a:endParaRPr lang="en-US" sz="2800" dirty="0">
                <a:solidFill>
                  <a:srgbClr val="000000"/>
                </a:solidFill>
                <a:latin typeface="HK Grotesk Light"/>
              </a:endParaRPr>
            </a:p>
            <a:p>
              <a:pPr>
                <a:lnSpc>
                  <a:spcPts val="4199"/>
                </a:lnSpc>
              </a:pPr>
              <a:r>
                <a:rPr lang="en-US" sz="2800" dirty="0" err="1">
                  <a:solidFill>
                    <a:srgbClr val="000000"/>
                  </a:solidFill>
                  <a:latin typeface="HK Grotesk Light"/>
                </a:rPr>
                <a:t>Muh</a:t>
              </a: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 Rico Andreas</a:t>
              </a:r>
            </a:p>
            <a:p>
              <a:pPr>
                <a:lnSpc>
                  <a:spcPts val="4199"/>
                </a:lnSpc>
              </a:pP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Abdul Manan</a:t>
              </a:r>
            </a:p>
            <a:p>
              <a:pPr>
                <a:lnSpc>
                  <a:spcPts val="4199"/>
                </a:lnSpc>
              </a:pP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Muhammad Wahyu Putra Indi</a:t>
              </a:r>
            </a:p>
            <a:p>
              <a:pPr>
                <a:lnSpc>
                  <a:spcPts val="420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HK Grotesk Light"/>
                </a:rPr>
                <a:t>Yusuf Azam </a:t>
              </a:r>
              <a:r>
                <a:rPr lang="en-US" sz="2800" dirty="0" err="1">
                  <a:solidFill>
                    <a:srgbClr val="000000"/>
                  </a:solidFill>
                  <a:latin typeface="HK Grotesk Light"/>
                </a:rPr>
                <a:t>Sya’bani</a:t>
              </a:r>
              <a:endParaRPr lang="en-US" sz="2800" dirty="0">
                <a:solidFill>
                  <a:srgbClr val="000000"/>
                </a:solidFill>
                <a:latin typeface="HK Grotesk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3221630" y="4633117"/>
            <a:ext cx="8229600" cy="1020766"/>
            <a:chOff x="0" y="0"/>
            <a:chExt cx="10972800" cy="1361022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0972800" cy="13610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27083" y="411906"/>
              <a:ext cx="9518634" cy="508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708393" y="-4935277"/>
            <a:ext cx="10473125" cy="8871353"/>
            <a:chOff x="0" y="0"/>
            <a:chExt cx="2374900" cy="20116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solidFill>
              <a:srgbClr val="20212A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592607" y="-6054847"/>
            <a:ext cx="11479985" cy="9724223"/>
            <a:chOff x="0" y="0"/>
            <a:chExt cx="2374900" cy="201168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2377441" cy="2009140"/>
            </a:xfrm>
            <a:custGeom>
              <a:avLst/>
              <a:gdLst/>
              <a:ahLst/>
              <a:cxnLst/>
              <a:rect l="l" t="t" r="r" b="b"/>
              <a:pathLst>
                <a:path w="2377441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09" y="132080"/>
                    <a:pt x="1635759" y="125730"/>
                  </a:cubicBezTo>
                  <a:cubicBezTo>
                    <a:pt x="1631949" y="121920"/>
                    <a:pt x="1629409" y="123190"/>
                    <a:pt x="1625599" y="125730"/>
                  </a:cubicBezTo>
                  <a:lnTo>
                    <a:pt x="1617979" y="133350"/>
                  </a:lnTo>
                  <a:cubicBezTo>
                    <a:pt x="1616709" y="134620"/>
                    <a:pt x="1614169" y="134620"/>
                    <a:pt x="1612899" y="134620"/>
                  </a:cubicBezTo>
                  <a:lnTo>
                    <a:pt x="1605279" y="134620"/>
                  </a:lnTo>
                  <a:cubicBezTo>
                    <a:pt x="1600199" y="134620"/>
                    <a:pt x="1595119" y="133350"/>
                    <a:pt x="1590040" y="132080"/>
                  </a:cubicBezTo>
                  <a:cubicBezTo>
                    <a:pt x="1583690" y="130810"/>
                    <a:pt x="1578609" y="127000"/>
                    <a:pt x="1572259" y="125730"/>
                  </a:cubicBezTo>
                  <a:cubicBezTo>
                    <a:pt x="1562099" y="124460"/>
                    <a:pt x="1559559" y="115570"/>
                    <a:pt x="1555749" y="109220"/>
                  </a:cubicBezTo>
                  <a:cubicBezTo>
                    <a:pt x="1553209" y="105410"/>
                    <a:pt x="1548129" y="100330"/>
                    <a:pt x="1543049" y="101600"/>
                  </a:cubicBezTo>
                  <a:cubicBezTo>
                    <a:pt x="1537969" y="104140"/>
                    <a:pt x="1532889" y="101600"/>
                    <a:pt x="1529079" y="100330"/>
                  </a:cubicBezTo>
                  <a:cubicBezTo>
                    <a:pt x="1527809" y="100330"/>
                    <a:pt x="1525269" y="99060"/>
                    <a:pt x="1523999" y="99060"/>
                  </a:cubicBezTo>
                  <a:cubicBezTo>
                    <a:pt x="1515109" y="96520"/>
                    <a:pt x="1508759" y="101600"/>
                    <a:pt x="1502409" y="107950"/>
                  </a:cubicBezTo>
                  <a:lnTo>
                    <a:pt x="1497329" y="113030"/>
                  </a:lnTo>
                  <a:cubicBezTo>
                    <a:pt x="1496059" y="114300"/>
                    <a:pt x="1496059" y="116840"/>
                    <a:pt x="1494790" y="118110"/>
                  </a:cubicBezTo>
                  <a:cubicBezTo>
                    <a:pt x="1487170" y="124460"/>
                    <a:pt x="1479550" y="121920"/>
                    <a:pt x="1470659" y="118110"/>
                  </a:cubicBezTo>
                  <a:cubicBezTo>
                    <a:pt x="1463040" y="114300"/>
                    <a:pt x="1454149" y="118110"/>
                    <a:pt x="1451609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79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59" y="116840"/>
                    <a:pt x="1202690" y="118110"/>
                  </a:cubicBezTo>
                  <a:cubicBezTo>
                    <a:pt x="1197609" y="119380"/>
                    <a:pt x="1197609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09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solidFill>
              <a:srgbClr val="20212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181100"/>
            <a:ext cx="7079759" cy="1064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29"/>
              </a:lnSpc>
            </a:pPr>
            <a:r>
              <a:rPr lang="en-US" sz="8029">
                <a:solidFill>
                  <a:srgbClr val="FFF4FB"/>
                </a:solidFill>
                <a:latin typeface="League Spartan"/>
              </a:rPr>
              <a:t>ACCURACY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895126"/>
            <a:ext cx="16230600" cy="48488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366085" y="6544293"/>
            <a:ext cx="10039572" cy="40660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87200" y="-782051"/>
            <a:ext cx="6858000" cy="685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82757" y="7094014"/>
            <a:ext cx="10524114" cy="42622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302075" y="7033601"/>
            <a:ext cx="9107624" cy="36885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952894"/>
            <a:ext cx="10033913" cy="138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10400" b="1" spc="-104">
                <a:solidFill>
                  <a:srgbClr val="FBF1EF"/>
                </a:solidFill>
                <a:latin typeface="Glacial Indifference"/>
              </a:rPr>
              <a:t>Manual Testing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243840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7" r="187"/>
            <a:stretch>
              <a:fillRect/>
            </a:stretch>
          </p:blipFill>
          <p:spPr>
            <a:xfrm>
              <a:off x="0" y="0"/>
              <a:ext cx="8263804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022044" y="0"/>
              <a:ext cx="8294400" cy="10972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126968" y="0"/>
              <a:ext cx="8257032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243840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8353044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926011" y="0"/>
              <a:ext cx="8298180" cy="10972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097644" y="0"/>
              <a:ext cx="8286356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243840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6017240" y="0"/>
              <a:ext cx="8366760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8369085" cy="10972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468" r="3352"/>
            <a:stretch>
              <a:fillRect/>
            </a:stretch>
          </p:blipFill>
          <p:spPr>
            <a:xfrm>
              <a:off x="8009711" y="0"/>
              <a:ext cx="8007529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243840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8339328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029194" y="0"/>
              <a:ext cx="8325612" cy="10972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003524" y="0"/>
              <a:ext cx="8380476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243840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8270748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131286" y="0"/>
              <a:ext cx="8394192" cy="10972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318992" y="0"/>
              <a:ext cx="8065008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243840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8325612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029194" y="0"/>
              <a:ext cx="8325612" cy="10972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044672" y="0"/>
              <a:ext cx="8339328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243840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8243316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042910" y="0"/>
              <a:ext cx="8298180" cy="10972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085820" y="0"/>
              <a:ext cx="8298180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243840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8311896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988046" y="0"/>
              <a:ext cx="8407908" cy="10972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140684" y="0"/>
              <a:ext cx="8243316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239" y="1048774"/>
            <a:ext cx="16169522" cy="8189453"/>
            <a:chOff x="0" y="0"/>
            <a:chExt cx="19938823" cy="100985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38823" cy="10098508"/>
            </a:xfrm>
            <a:custGeom>
              <a:avLst/>
              <a:gdLst/>
              <a:ahLst/>
              <a:cxnLst/>
              <a:rect l="l" t="t" r="r" b="b"/>
              <a:pathLst>
                <a:path w="19938823" h="10098508">
                  <a:moveTo>
                    <a:pt x="0" y="0"/>
                  </a:moveTo>
                  <a:lnTo>
                    <a:pt x="0" y="10098508"/>
                  </a:lnTo>
                  <a:lnTo>
                    <a:pt x="19938823" y="10098508"/>
                  </a:lnTo>
                  <a:lnTo>
                    <a:pt x="19938823" y="0"/>
                  </a:lnTo>
                  <a:lnTo>
                    <a:pt x="0" y="0"/>
                  </a:lnTo>
                  <a:close/>
                  <a:moveTo>
                    <a:pt x="19877863" y="10037549"/>
                  </a:moveTo>
                  <a:lnTo>
                    <a:pt x="59690" y="10037549"/>
                  </a:lnTo>
                  <a:lnTo>
                    <a:pt x="59690" y="59690"/>
                  </a:lnTo>
                  <a:lnTo>
                    <a:pt x="19877863" y="59690"/>
                  </a:lnTo>
                  <a:lnTo>
                    <a:pt x="19877863" y="10037549"/>
                  </a:lnTo>
                  <a:close/>
                </a:path>
              </a:pathLst>
            </a:custGeom>
            <a:solidFill>
              <a:srgbClr val="FFFFFF">
                <a:alpha val="19607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19032" y="3239148"/>
            <a:ext cx="18526065" cy="3808705"/>
            <a:chOff x="0" y="0"/>
            <a:chExt cx="24701420" cy="507827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4701420" cy="5078273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4728774" y="1083778"/>
              <a:ext cx="15243872" cy="154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 b="1" i="0" spc="225">
                  <a:solidFill>
                    <a:srgbClr val="FFFFFF"/>
                  </a:solidFill>
                  <a:latin typeface="Raleway"/>
                </a:rPr>
                <a:t>CNN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728772" y="3118825"/>
              <a:ext cx="15243875" cy="78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 b="1" i="0" spc="380">
                  <a:solidFill>
                    <a:srgbClr val="FFFFFF"/>
                  </a:solidFill>
                  <a:latin typeface="Raleway"/>
                </a:rPr>
                <a:t>CONVOLUTIONAL NEURAL NETWORK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18288000" cy="8229600"/>
            <a:chOff x="0" y="0"/>
            <a:chExt cx="243840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8339328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049768" y="0"/>
              <a:ext cx="8284464" cy="109728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107588" y="0"/>
              <a:ext cx="8276412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59310" y="8922396"/>
            <a:ext cx="13569380" cy="11533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29125" y="6720467"/>
            <a:ext cx="9429750" cy="1828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6"/>
              </a:lnSpc>
            </a:pPr>
            <a:r>
              <a:rPr lang="en-US" sz="10754" b="1">
                <a:solidFill>
                  <a:srgbClr val="F44A87"/>
                </a:solidFill>
                <a:latin typeface="Oswald"/>
              </a:rPr>
              <a:t>SIMULASI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98369" y="1055830"/>
            <a:ext cx="3891262" cy="52655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6872" y="3528846"/>
            <a:ext cx="13394255" cy="314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32"/>
              </a:lnSpc>
            </a:pPr>
            <a:r>
              <a:rPr lang="en-US" sz="20106" b="0" i="0" spc="1105">
                <a:solidFill>
                  <a:srgbClr val="F9FCFF"/>
                </a:solidFill>
                <a:latin typeface="Bebas Neue"/>
              </a:rPr>
              <a:t>terimakasih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124746" y="6577203"/>
            <a:ext cx="6038509" cy="1074130"/>
            <a:chOff x="0" y="0"/>
            <a:chExt cx="8051345" cy="143217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8051345" cy="1432173"/>
            </a:xfrm>
            <a:prstGeom prst="rect">
              <a:avLst/>
            </a:prstGeom>
            <a:solidFill>
              <a:srgbClr val="27375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41239" y="309687"/>
              <a:ext cx="6968866" cy="888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759"/>
                </a:lnSpc>
                <a:spcBef>
                  <a:spcPct val="0"/>
                </a:spcBef>
              </a:pPr>
              <a:r>
                <a:rPr lang="en-US" sz="4800" b="0" i="1" spc="336" dirty="0">
                  <a:solidFill>
                    <a:srgbClr val="F9FCFF"/>
                  </a:solidFill>
                  <a:latin typeface="Bebas Neue"/>
                </a:rPr>
                <a:t>- KELOMPOK 4 -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2279301">
            <a:off x="-1043452" y="3062004"/>
            <a:ext cx="3858553" cy="9178657"/>
            <a:chOff x="0" y="0"/>
            <a:chExt cx="5144738" cy="1223821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7093472"/>
              <a:ext cx="5144738" cy="514473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548916"/>
              <a:ext cx="5144738" cy="514473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5144738" cy="514473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-2279301">
            <a:off x="15472898" y="-1953662"/>
            <a:ext cx="3858553" cy="9178657"/>
            <a:chOff x="0" y="0"/>
            <a:chExt cx="5144738" cy="1223821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7093472"/>
              <a:ext cx="5144738" cy="5144738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3548916"/>
              <a:ext cx="5144738" cy="514473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5144738" cy="5144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7424" y="1700148"/>
            <a:ext cx="16233436" cy="6886704"/>
            <a:chOff x="0" y="0"/>
            <a:chExt cx="3005415" cy="1274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5415" cy="1274986"/>
            </a:xfrm>
            <a:custGeom>
              <a:avLst/>
              <a:gdLst/>
              <a:ahLst/>
              <a:cxnLst/>
              <a:rect l="l" t="t" r="r" b="b"/>
              <a:pathLst>
                <a:path w="3005415" h="1274986">
                  <a:moveTo>
                    <a:pt x="0" y="0"/>
                  </a:moveTo>
                  <a:lnTo>
                    <a:pt x="0" y="1274986"/>
                  </a:lnTo>
                  <a:lnTo>
                    <a:pt x="3005415" y="1274986"/>
                  </a:lnTo>
                  <a:lnTo>
                    <a:pt x="3005415" y="0"/>
                  </a:lnTo>
                  <a:lnTo>
                    <a:pt x="0" y="0"/>
                  </a:lnTo>
                  <a:close/>
                  <a:moveTo>
                    <a:pt x="2944455" y="1214026"/>
                  </a:moveTo>
                  <a:lnTo>
                    <a:pt x="59690" y="1214026"/>
                  </a:lnTo>
                  <a:lnTo>
                    <a:pt x="59690" y="59690"/>
                  </a:lnTo>
                  <a:lnTo>
                    <a:pt x="2944455" y="59690"/>
                  </a:lnTo>
                  <a:lnTo>
                    <a:pt x="2944455" y="1214026"/>
                  </a:lnTo>
                  <a:close/>
                </a:path>
              </a:pathLst>
            </a:custGeom>
            <a:solidFill>
              <a:srgbClr val="F5989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144000" y="2899677"/>
            <a:ext cx="7652455" cy="107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 b="0" i="0" spc="80">
                <a:solidFill>
                  <a:srgbClr val="1AAEA6"/>
                </a:solidFill>
                <a:latin typeface="VT323"/>
              </a:rPr>
              <a:t>CNN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4243354"/>
            <a:ext cx="7652455" cy="295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 b="0" i="0" spc="96">
                <a:solidFill>
                  <a:srgbClr val="1AAEA6"/>
                </a:solidFill>
                <a:latin typeface="Glacial Indifference"/>
              </a:rPr>
              <a:t>Convolutional Neural Network adalah salah satu metode machine learning dari pengembangan Multi Layer Perceptron (MLP) yang didesain untuk mengolah data dua dimensi.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55121" y="1304811"/>
            <a:ext cx="7707485" cy="7677377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2000" t="1917" r="-21903" b="183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AAEA6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9289013" y="1369026"/>
            <a:ext cx="11673191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28700"/>
            <a:ext cx="1119575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 b="0" i="0">
                <a:solidFill>
                  <a:srgbClr val="FF4A3B"/>
                </a:solidFill>
                <a:latin typeface="Knewave"/>
              </a:rPr>
              <a:t>CNN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01276"/>
            <a:ext cx="10509958" cy="638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8"/>
              </a:lnSpc>
            </a:pPr>
            <a:r>
              <a:rPr lang="en-US" sz="2600" b="0" i="0" spc="155">
                <a:solidFill>
                  <a:srgbClr val="EDE6E2"/>
                </a:solidFill>
                <a:latin typeface="Quicksand"/>
              </a:rPr>
              <a:t>CNN termasuk dalam jenis Deep Neural Network karena dalamnya tingkat jaringan dan banyak diimplementasikan dalam data citra.</a:t>
            </a:r>
          </a:p>
          <a:p>
            <a:pPr>
              <a:lnSpc>
                <a:spcPts val="4238"/>
              </a:lnSpc>
            </a:pPr>
            <a:endParaRPr lang="en-US" sz="2600" b="0" i="0" spc="155">
              <a:solidFill>
                <a:srgbClr val="EDE6E2"/>
              </a:solidFill>
              <a:latin typeface="Quicksand"/>
            </a:endParaRPr>
          </a:p>
          <a:p>
            <a:pPr>
              <a:lnSpc>
                <a:spcPts val="4238"/>
              </a:lnSpc>
            </a:pPr>
            <a:r>
              <a:rPr lang="en-US" sz="2600" b="0" i="0" spc="155">
                <a:solidFill>
                  <a:srgbClr val="EDE6E2"/>
                </a:solidFill>
                <a:latin typeface="Quicksand"/>
              </a:rPr>
              <a:t>Cara kerja CNN memiliki kesamaan pada MLP, namun dalam CNN setiap neuron dipresentasikan dalam bentuk dua dimensi, tidak seperti MLP yang setiap neuron hanya berukuran satu dimensi</a:t>
            </a:r>
          </a:p>
          <a:p>
            <a:pPr>
              <a:lnSpc>
                <a:spcPts val="4238"/>
              </a:lnSpc>
            </a:pPr>
            <a:endParaRPr lang="en-US" sz="2600" b="0" i="0" spc="155">
              <a:solidFill>
                <a:srgbClr val="EDE6E2"/>
              </a:solidFill>
              <a:latin typeface="Quicksand"/>
            </a:endParaRPr>
          </a:p>
          <a:p>
            <a:pPr>
              <a:lnSpc>
                <a:spcPts val="4238"/>
              </a:lnSpc>
            </a:pPr>
            <a:r>
              <a:rPr lang="en-US" sz="2600" b="0" i="0" spc="155">
                <a:solidFill>
                  <a:srgbClr val="EDE6E2"/>
                </a:solidFill>
                <a:latin typeface="Quicksand"/>
              </a:rPr>
              <a:t>CNN merupakan pengembangan lebih lanjut dari MLP karena menggunakan metode yang mirip dengan dimensi yang lebih banyak.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52063" r="21645"/>
          <a:stretch>
            <a:fillRect/>
          </a:stretch>
        </p:blipFill>
        <p:spPr>
          <a:xfrm>
            <a:off x="14691131" y="-533019"/>
            <a:ext cx="4488638" cy="11353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6000"/>
          </a:blip>
          <a:srcRect/>
          <a:stretch>
            <a:fillRect/>
          </a:stretch>
        </p:blipFill>
        <p:spPr>
          <a:xfrm>
            <a:off x="-5224171" y="104820"/>
            <a:ext cx="10182180" cy="101821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78439" y="4602163"/>
            <a:ext cx="551449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b="1" i="0" spc="160">
                <a:solidFill>
                  <a:srgbClr val="FBF1EF"/>
                </a:solidFill>
                <a:latin typeface="Anonymous Pro"/>
              </a:rPr>
              <a:t>CNN LAYER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9518559" y="675436"/>
            <a:ext cx="2555377" cy="26344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9518559" y="6977155"/>
            <a:ext cx="2555377" cy="26344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9518559" y="3816788"/>
            <a:ext cx="2555377" cy="26344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973405" y="1539251"/>
            <a:ext cx="428589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b="0" i="0" spc="42">
                <a:solidFill>
                  <a:srgbClr val="FBF1EF"/>
                </a:solidFill>
                <a:latin typeface="Anonymous Pro"/>
              </a:rPr>
              <a:t>Input Layer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3405" y="4690110"/>
            <a:ext cx="428589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b="0" i="0" spc="42">
                <a:solidFill>
                  <a:srgbClr val="FBF1EF"/>
                </a:solidFill>
                <a:latin typeface="Anonymous Pro"/>
              </a:rPr>
              <a:t>Hidden Layer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73405" y="7840969"/>
            <a:ext cx="4285895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b="0" i="0" spc="42">
                <a:solidFill>
                  <a:srgbClr val="FBF1EF"/>
                </a:solidFill>
                <a:latin typeface="Anonymous Pro"/>
              </a:rPr>
              <a:t>Output Layer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523" t="8936" r="1206" b="878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9654" y="357225"/>
            <a:ext cx="9428246" cy="890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b="0" i="0" spc="26">
                <a:solidFill>
                  <a:srgbClr val="FBF1EF"/>
                </a:solidFill>
                <a:latin typeface="Anonymous Pro"/>
              </a:rPr>
              <a:t>Sebuah MLP seperti pada disamping memiliki i layer (kotak merah dan biru) dengan masing-masing layer berisi ji neuron (lingkaran putih). MLP menerima input data satu dimensi dan mempropagasikan data tersebut pada jaringan hingga menghasilkan output.</a:t>
            </a:r>
          </a:p>
          <a:p>
            <a:pPr>
              <a:lnSpc>
                <a:spcPts val="3900"/>
              </a:lnSpc>
            </a:pPr>
            <a:endParaRPr lang="en-US" sz="2600" b="0" i="0" spc="26">
              <a:solidFill>
                <a:srgbClr val="FBF1EF"/>
              </a:solidFill>
              <a:latin typeface="Anonymous Pro"/>
            </a:endParaRPr>
          </a:p>
          <a:p>
            <a:pPr>
              <a:lnSpc>
                <a:spcPts val="3900"/>
              </a:lnSpc>
            </a:pPr>
            <a:r>
              <a:rPr lang="en-US" sz="2600" b="0" i="0" spc="26">
                <a:solidFill>
                  <a:srgbClr val="FBF1EF"/>
                </a:solidFill>
                <a:latin typeface="Anonymous Pro"/>
              </a:rPr>
              <a:t>Setiap hubungan antar neuron pada dua layer yang bersebelahan memiliki parameter bobot satu dimensi yang menentukan kualitas mode. </a:t>
            </a:r>
          </a:p>
          <a:p>
            <a:pPr>
              <a:lnSpc>
                <a:spcPts val="3900"/>
              </a:lnSpc>
            </a:pPr>
            <a:endParaRPr lang="en-US" sz="2600" b="0" i="0" spc="26">
              <a:solidFill>
                <a:srgbClr val="FBF1EF"/>
              </a:solidFill>
              <a:latin typeface="Anonymous Pro"/>
            </a:endParaRPr>
          </a:p>
          <a:p>
            <a:pPr>
              <a:lnSpc>
                <a:spcPts val="3900"/>
              </a:lnSpc>
            </a:pPr>
            <a:r>
              <a:rPr lang="en-US" sz="2600" b="0" i="0" spc="26">
                <a:solidFill>
                  <a:srgbClr val="FBF1EF"/>
                </a:solidFill>
                <a:latin typeface="Anonymous Pro"/>
              </a:rPr>
              <a:t>Disetiap data input pada layer dilakukan operasi linear dengan nilai bobot yang ada, kemudian hasil komputasi akan ditransformasi menggunakan operasi non linear yang disebut sebagai fungsi aktivasi. </a:t>
            </a:r>
          </a:p>
          <a:p>
            <a:pPr>
              <a:lnSpc>
                <a:spcPts val="3900"/>
              </a:lnSpc>
            </a:pPr>
            <a:endParaRPr lang="en-US" sz="2600" b="0" i="0" spc="26">
              <a:solidFill>
                <a:srgbClr val="FBF1EF"/>
              </a:solidFill>
              <a:latin typeface="Anonymous Pro"/>
            </a:endParaRPr>
          </a:p>
          <a:p>
            <a:pPr>
              <a:lnSpc>
                <a:spcPts val="3900"/>
              </a:lnSpc>
            </a:pPr>
            <a:r>
              <a:rPr lang="en-US" sz="2600" b="0" i="0" spc="26">
                <a:solidFill>
                  <a:srgbClr val="FBF1EF"/>
                </a:solidFill>
                <a:latin typeface="Anonymous Pro"/>
              </a:rPr>
              <a:t>Data yang dipropagasikan pada CNN adalah data dua dimensi, sehingga operasi linear dan parameter bobot pada CNN berbeda.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6447678" y="482829"/>
            <a:ext cx="2216258" cy="2863175"/>
            <a:chOff x="0" y="0"/>
            <a:chExt cx="4842510" cy="6256020"/>
          </a:xfrm>
        </p:grpSpPr>
        <p:sp>
          <p:nvSpPr>
            <p:cNvPr id="4" name="Freeform 4"/>
            <p:cNvSpPr/>
            <p:nvPr/>
          </p:nvSpPr>
          <p:spPr>
            <a:xfrm>
              <a:off x="29210" y="12700"/>
              <a:ext cx="4775200" cy="6209030"/>
            </a:xfrm>
            <a:custGeom>
              <a:avLst/>
              <a:gdLst/>
              <a:ahLst/>
              <a:cxnLst/>
              <a:rect l="l" t="t" r="r" b="b"/>
              <a:pathLst>
                <a:path w="4775200" h="6209030">
                  <a:moveTo>
                    <a:pt x="2396490" y="0"/>
                  </a:moveTo>
                  <a:cubicBezTo>
                    <a:pt x="2249170" y="0"/>
                    <a:pt x="2131060" y="119380"/>
                    <a:pt x="2131060" y="265430"/>
                  </a:cubicBezTo>
                  <a:cubicBezTo>
                    <a:pt x="2131060" y="388620"/>
                    <a:pt x="2214880" y="491490"/>
                    <a:pt x="2327910" y="521970"/>
                  </a:cubicBezTo>
                  <a:lnTo>
                    <a:pt x="2327910" y="6140450"/>
                  </a:lnTo>
                  <a:cubicBezTo>
                    <a:pt x="2327910" y="6178550"/>
                    <a:pt x="2358390" y="6209030"/>
                    <a:pt x="2396490" y="6209030"/>
                  </a:cubicBezTo>
                  <a:cubicBezTo>
                    <a:pt x="2434590" y="6209030"/>
                    <a:pt x="2465070" y="6178550"/>
                    <a:pt x="2465070" y="6140450"/>
                  </a:cubicBezTo>
                  <a:lnTo>
                    <a:pt x="2465070" y="521970"/>
                  </a:lnTo>
                  <a:cubicBezTo>
                    <a:pt x="2578100" y="491490"/>
                    <a:pt x="2661920" y="388620"/>
                    <a:pt x="2661920" y="265430"/>
                  </a:cubicBezTo>
                  <a:cubicBezTo>
                    <a:pt x="2661920" y="119380"/>
                    <a:pt x="2542540" y="0"/>
                    <a:pt x="2396490" y="0"/>
                  </a:cubicBezTo>
                  <a:close/>
                  <a:moveTo>
                    <a:pt x="4508500" y="0"/>
                  </a:moveTo>
                  <a:cubicBezTo>
                    <a:pt x="4361180" y="0"/>
                    <a:pt x="4243070" y="119380"/>
                    <a:pt x="4243070" y="265430"/>
                  </a:cubicBezTo>
                  <a:cubicBezTo>
                    <a:pt x="4243070" y="388620"/>
                    <a:pt x="4326890" y="491490"/>
                    <a:pt x="4439920" y="521970"/>
                  </a:cubicBezTo>
                  <a:lnTo>
                    <a:pt x="4439920" y="3042920"/>
                  </a:lnTo>
                  <a:lnTo>
                    <a:pt x="2960370" y="3042920"/>
                  </a:lnTo>
                  <a:cubicBezTo>
                    <a:pt x="2922270" y="3042920"/>
                    <a:pt x="2891790" y="3073400"/>
                    <a:pt x="2891790" y="3111500"/>
                  </a:cubicBezTo>
                  <a:lnTo>
                    <a:pt x="2891790" y="6140450"/>
                  </a:lnTo>
                  <a:cubicBezTo>
                    <a:pt x="2891790" y="6178550"/>
                    <a:pt x="2922270" y="6209030"/>
                    <a:pt x="2960370" y="6209030"/>
                  </a:cubicBezTo>
                  <a:cubicBezTo>
                    <a:pt x="2998470" y="6209030"/>
                    <a:pt x="3028950" y="6178550"/>
                    <a:pt x="3028950" y="6140450"/>
                  </a:cubicBezTo>
                  <a:lnTo>
                    <a:pt x="3028950" y="3180080"/>
                  </a:lnTo>
                  <a:lnTo>
                    <a:pt x="4509770" y="3180080"/>
                  </a:lnTo>
                  <a:cubicBezTo>
                    <a:pt x="4547870" y="3180080"/>
                    <a:pt x="4578350" y="3149600"/>
                    <a:pt x="4578350" y="3111500"/>
                  </a:cubicBezTo>
                  <a:lnTo>
                    <a:pt x="4578350" y="521970"/>
                  </a:lnTo>
                  <a:cubicBezTo>
                    <a:pt x="4691380" y="491490"/>
                    <a:pt x="4775200" y="388620"/>
                    <a:pt x="4775200" y="265430"/>
                  </a:cubicBezTo>
                  <a:cubicBezTo>
                    <a:pt x="4775200" y="119380"/>
                    <a:pt x="4655820" y="0"/>
                    <a:pt x="4508500" y="0"/>
                  </a:cubicBezTo>
                  <a:close/>
                  <a:moveTo>
                    <a:pt x="1814830" y="3044190"/>
                  </a:moveTo>
                  <a:lnTo>
                    <a:pt x="334010" y="3044190"/>
                  </a:lnTo>
                  <a:lnTo>
                    <a:pt x="334010" y="521970"/>
                  </a:lnTo>
                  <a:cubicBezTo>
                    <a:pt x="447040" y="491490"/>
                    <a:pt x="530860" y="388620"/>
                    <a:pt x="530860" y="265430"/>
                  </a:cubicBezTo>
                  <a:cubicBezTo>
                    <a:pt x="530860" y="119380"/>
                    <a:pt x="411480" y="0"/>
                    <a:pt x="265430" y="0"/>
                  </a:cubicBezTo>
                  <a:cubicBezTo>
                    <a:pt x="118110" y="0"/>
                    <a:pt x="0" y="119380"/>
                    <a:pt x="0" y="265430"/>
                  </a:cubicBezTo>
                  <a:cubicBezTo>
                    <a:pt x="0" y="388620"/>
                    <a:pt x="83820" y="491490"/>
                    <a:pt x="196850" y="521970"/>
                  </a:cubicBezTo>
                  <a:lnTo>
                    <a:pt x="196850" y="3111500"/>
                  </a:lnTo>
                  <a:cubicBezTo>
                    <a:pt x="196850" y="3149600"/>
                    <a:pt x="227330" y="3180080"/>
                    <a:pt x="265430" y="3180080"/>
                  </a:cubicBezTo>
                  <a:lnTo>
                    <a:pt x="1746250" y="3180080"/>
                  </a:lnTo>
                  <a:lnTo>
                    <a:pt x="1746250" y="6140450"/>
                  </a:lnTo>
                  <a:cubicBezTo>
                    <a:pt x="1746250" y="6178550"/>
                    <a:pt x="1776730" y="6209030"/>
                    <a:pt x="1814830" y="6209030"/>
                  </a:cubicBezTo>
                  <a:cubicBezTo>
                    <a:pt x="1852930" y="6209030"/>
                    <a:pt x="1883410" y="6178550"/>
                    <a:pt x="1883410" y="6140450"/>
                  </a:cubicBezTo>
                  <a:lnTo>
                    <a:pt x="1883410" y="3111500"/>
                  </a:lnTo>
                  <a:cubicBezTo>
                    <a:pt x="1883410" y="3074670"/>
                    <a:pt x="1851660" y="3044190"/>
                    <a:pt x="1814830" y="3044190"/>
                  </a:cubicBezTo>
                  <a:close/>
                </a:path>
              </a:pathLst>
            </a:custGeom>
            <a:solidFill>
              <a:srgbClr val="B175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88050" y="4441313"/>
            <a:ext cx="9810463" cy="55919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8460" y="5562600"/>
            <a:ext cx="6055344" cy="294834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978886" y="4949508"/>
            <a:ext cx="5514491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800" b="1" i="0" spc="56">
                <a:solidFill>
                  <a:srgbClr val="20212A"/>
                </a:solidFill>
                <a:latin typeface="Anonymous Pro"/>
              </a:rPr>
              <a:t>CNN LAYER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7951" y="6928425"/>
            <a:ext cx="16302573" cy="177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>
                <a:solidFill>
                  <a:srgbClr val="CEB290"/>
                </a:solidFill>
                <a:latin typeface="Montserrat Light"/>
              </a:rPr>
              <a:t>Operasi linear pada CNN menggunakan operasi konvolusi, dengan bobot yang tidak lagi satu dimensi saja, namun berbentuk empat dimensi yang merupakan kumpulan kernel konvolusi seperti pada gambar di atas.</a:t>
            </a:r>
          </a:p>
        </p:txBody>
      </p:sp>
      <p:sp>
        <p:nvSpPr>
          <p:cNvPr id="3" name="AutoShape 3"/>
          <p:cNvSpPr/>
          <p:nvPr/>
        </p:nvSpPr>
        <p:spPr>
          <a:xfrm>
            <a:off x="-444500" y="9448800"/>
            <a:ext cx="19177000" cy="88900"/>
          </a:xfrm>
          <a:prstGeom prst="rect">
            <a:avLst/>
          </a:prstGeom>
          <a:solidFill>
            <a:srgbClr val="CEB290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209675"/>
            <a:ext cx="7184307" cy="1332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0"/>
              </a:lnSpc>
            </a:pPr>
            <a:r>
              <a:rPr lang="en-US" sz="10000">
                <a:solidFill>
                  <a:srgbClr val="CEB290"/>
                </a:solidFill>
                <a:latin typeface="League Gothic"/>
              </a:rPr>
              <a:t>CONT.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22762" y="1028700"/>
            <a:ext cx="7832952" cy="49593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39238" y="5015865"/>
            <a:ext cx="9525" cy="217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735391"/>
            <a:ext cx="8115300" cy="4816217"/>
            <a:chOff x="0" y="0"/>
            <a:chExt cx="10820400" cy="6421623"/>
          </a:xfrm>
        </p:grpSpPr>
        <p:sp>
          <p:nvSpPr>
            <p:cNvPr id="3" name="TextBox 3"/>
            <p:cNvSpPr txBox="1"/>
            <p:nvPr/>
          </p:nvSpPr>
          <p:spPr>
            <a:xfrm>
              <a:off x="0" y="-104775"/>
              <a:ext cx="10820400" cy="4330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000"/>
                </a:lnSpc>
              </a:pPr>
              <a:r>
                <a:rPr lang="en-US" sz="10000" b="1" spc="-100">
                  <a:solidFill>
                    <a:srgbClr val="FFFFFF"/>
                  </a:solidFill>
                  <a:latin typeface="League Spartan"/>
                </a:rPr>
                <a:t>Hasil Pengerjaan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647068"/>
              <a:ext cx="10820400" cy="774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828"/>
                </a:lnSpc>
              </a:pPr>
              <a:r>
                <a:rPr lang="en-US" sz="3400" i="0" dirty="0" err="1">
                  <a:solidFill>
                    <a:srgbClr val="FFFFFF"/>
                  </a:solidFill>
                  <a:latin typeface="Roboto"/>
                </a:rPr>
                <a:t>Tugas</a:t>
              </a:r>
              <a:r>
                <a:rPr lang="en-US" sz="3400" i="0" dirty="0">
                  <a:solidFill>
                    <a:srgbClr val="FFFFFF"/>
                  </a:solidFill>
                  <a:latin typeface="Roboto"/>
                </a:rPr>
                <a:t> </a:t>
              </a:r>
              <a:r>
                <a:rPr lang="en-US" sz="3400" i="0" dirty="0" err="1">
                  <a:solidFill>
                    <a:srgbClr val="FFFFFF"/>
                  </a:solidFill>
                  <a:latin typeface="Roboto"/>
                </a:rPr>
                <a:t>Besar</a:t>
              </a:r>
              <a:r>
                <a:rPr lang="en-US" sz="3400" i="0" dirty="0">
                  <a:solidFill>
                    <a:srgbClr val="FFFFFF"/>
                  </a:solidFill>
                  <a:latin typeface="Roboto"/>
                </a:rPr>
                <a:t> Machine Learning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4671725"/>
              <a:ext cx="1324627" cy="223120"/>
            </a:xfrm>
            <a:prstGeom prst="rect">
              <a:avLst/>
            </a:prstGeom>
            <a:solidFill>
              <a:srgbClr val="FCEA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51271" y="2107226"/>
            <a:ext cx="6101483" cy="6072547"/>
            <a:chOff x="0" y="0"/>
            <a:chExt cx="8135311" cy="8096729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3848346" cy="3848346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-10800000">
              <a:off x="0" y="4248384"/>
              <a:ext cx="3848346" cy="3848346"/>
              <a:chOff x="0" y="0"/>
              <a:chExt cx="2653030" cy="265303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FCEA00"/>
              </a:solidFill>
            </p:spPr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4286965" y="4248384"/>
              <a:ext cx="3848346" cy="3848346"/>
              <a:chOff x="13411200" y="2743200"/>
              <a:chExt cx="21945600" cy="219456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3393617" y="2201258"/>
                <a:ext cx="21980767" cy="23029484"/>
              </a:xfrm>
              <a:custGeom>
                <a:avLst/>
                <a:gdLst/>
                <a:ahLst/>
                <a:cxnLst/>
                <a:rect l="l" t="t" r="r" b="b"/>
                <a:pathLst>
                  <a:path w="21980767" h="23029484">
                    <a:moveTo>
                      <a:pt x="17583" y="11514742"/>
                    </a:moveTo>
                    <a:cubicBezTo>
                      <a:pt x="0" y="15446635"/>
                      <a:pt x="2087548" y="19087402"/>
                      <a:pt x="5489768" y="21058443"/>
                    </a:cubicBezTo>
                    <a:cubicBezTo>
                      <a:pt x="8891989" y="23029484"/>
                      <a:pt x="13088779" y="23029484"/>
                      <a:pt x="16490999" y="21058443"/>
                    </a:cubicBezTo>
                    <a:cubicBezTo>
                      <a:pt x="19893216" y="19087402"/>
                      <a:pt x="21980766" y="15446635"/>
                      <a:pt x="21963183" y="11514742"/>
                    </a:cubicBezTo>
                    <a:cubicBezTo>
                      <a:pt x="21980766" y="7582848"/>
                      <a:pt x="19893216" y="3942081"/>
                      <a:pt x="16490999" y="1971041"/>
                    </a:cubicBezTo>
                    <a:cubicBezTo>
                      <a:pt x="13088779" y="0"/>
                      <a:pt x="8891989" y="0"/>
                      <a:pt x="5489768" y="1971041"/>
                    </a:cubicBezTo>
                    <a:cubicBezTo>
                      <a:pt x="2087548" y="3942081"/>
                      <a:pt x="0" y="7582848"/>
                      <a:pt x="17583" y="11514742"/>
                    </a:cubicBezTo>
                    <a:close/>
                  </a:path>
                </a:pathLst>
              </a:custGeom>
              <a:solidFill>
                <a:srgbClr val="FCEA00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286965" y="0"/>
              <a:ext cx="3848346" cy="38483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1170</Words>
  <Application>Microsoft Macintosh PowerPoint</Application>
  <PresentationFormat>Custom</PresentationFormat>
  <Paragraphs>173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7" baseType="lpstr">
      <vt:lpstr>Rosario</vt:lpstr>
      <vt:lpstr>HK Grotesk Bold</vt:lpstr>
      <vt:lpstr>FiraCode-Regular</vt:lpstr>
      <vt:lpstr>Gidole</vt:lpstr>
      <vt:lpstr>Oswald</vt:lpstr>
      <vt:lpstr>HK Grotesk Light</vt:lpstr>
      <vt:lpstr>Source Serif Pro</vt:lpstr>
      <vt:lpstr>Glacial Indifference</vt:lpstr>
      <vt:lpstr>Knewave</vt:lpstr>
      <vt:lpstr>Roboto</vt:lpstr>
      <vt:lpstr>League Spartan</vt:lpstr>
      <vt:lpstr>Montserrat Light</vt:lpstr>
      <vt:lpstr>Arial</vt:lpstr>
      <vt:lpstr>Peace Sans</vt:lpstr>
      <vt:lpstr>Bebas Neue</vt:lpstr>
      <vt:lpstr>Sanchez</vt:lpstr>
      <vt:lpstr>Quicksand</vt:lpstr>
      <vt:lpstr>Raleway</vt:lpstr>
      <vt:lpstr>Calibri</vt:lpstr>
      <vt:lpstr>Aileron Regular</vt:lpstr>
      <vt:lpstr>Montserrat Classic</vt:lpstr>
      <vt:lpstr>Anonymous Pro</vt:lpstr>
      <vt:lpstr>VT323</vt:lpstr>
      <vt:lpstr>League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classification</dc:title>
  <cp:lastModifiedBy>MUHAMMAD</cp:lastModifiedBy>
  <cp:revision>4</cp:revision>
  <dcterms:created xsi:type="dcterms:W3CDTF">2006-08-16T00:00:00Z</dcterms:created>
  <dcterms:modified xsi:type="dcterms:W3CDTF">2019-12-01T08:33:04Z</dcterms:modified>
  <dc:identifier>DADsvdXFCJE</dc:identifier>
</cp:coreProperties>
</file>